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78"/>
  </p:notesMasterIdLst>
  <p:handoutMasterIdLst>
    <p:handoutMasterId r:id="rId79"/>
  </p:handoutMasterIdLst>
  <p:sldIdLst>
    <p:sldId id="256" r:id="rId2"/>
    <p:sldId id="294" r:id="rId3"/>
    <p:sldId id="368" r:id="rId4"/>
    <p:sldId id="369" r:id="rId5"/>
    <p:sldId id="367" r:id="rId6"/>
    <p:sldId id="364" r:id="rId7"/>
    <p:sldId id="370" r:id="rId8"/>
    <p:sldId id="373" r:id="rId9"/>
    <p:sldId id="372" r:id="rId10"/>
    <p:sldId id="371" r:id="rId11"/>
    <p:sldId id="374" r:id="rId12"/>
    <p:sldId id="350" r:id="rId13"/>
    <p:sldId id="351" r:id="rId14"/>
    <p:sldId id="352" r:id="rId15"/>
    <p:sldId id="360" r:id="rId16"/>
    <p:sldId id="359" r:id="rId17"/>
    <p:sldId id="358" r:id="rId18"/>
    <p:sldId id="362" r:id="rId19"/>
    <p:sldId id="361" r:id="rId20"/>
    <p:sldId id="363" r:id="rId21"/>
    <p:sldId id="379" r:id="rId22"/>
    <p:sldId id="295" r:id="rId23"/>
    <p:sldId id="349" r:id="rId24"/>
    <p:sldId id="337" r:id="rId25"/>
    <p:sldId id="329" r:id="rId26"/>
    <p:sldId id="326" r:id="rId27"/>
    <p:sldId id="327" r:id="rId28"/>
    <p:sldId id="353" r:id="rId29"/>
    <p:sldId id="354" r:id="rId30"/>
    <p:sldId id="336" r:id="rId31"/>
    <p:sldId id="334" r:id="rId32"/>
    <p:sldId id="356" r:id="rId33"/>
    <p:sldId id="355" r:id="rId34"/>
    <p:sldId id="339" r:id="rId35"/>
    <p:sldId id="340" r:id="rId36"/>
    <p:sldId id="341" r:id="rId37"/>
    <p:sldId id="345" r:id="rId38"/>
    <p:sldId id="348" r:id="rId39"/>
    <p:sldId id="347" r:id="rId40"/>
    <p:sldId id="389" r:id="rId41"/>
    <p:sldId id="375" r:id="rId42"/>
    <p:sldId id="400" r:id="rId43"/>
    <p:sldId id="401" r:id="rId44"/>
    <p:sldId id="402" r:id="rId45"/>
    <p:sldId id="403" r:id="rId46"/>
    <p:sldId id="404" r:id="rId47"/>
    <p:sldId id="405" r:id="rId48"/>
    <p:sldId id="406" r:id="rId49"/>
    <p:sldId id="407" r:id="rId50"/>
    <p:sldId id="408" r:id="rId51"/>
    <p:sldId id="382" r:id="rId52"/>
    <p:sldId id="390" r:id="rId53"/>
    <p:sldId id="396" r:id="rId54"/>
    <p:sldId id="397" r:id="rId55"/>
    <p:sldId id="391" r:id="rId56"/>
    <p:sldId id="398" r:id="rId57"/>
    <p:sldId id="399" r:id="rId58"/>
    <p:sldId id="394" r:id="rId59"/>
    <p:sldId id="395" r:id="rId60"/>
    <p:sldId id="409" r:id="rId61"/>
    <p:sldId id="412" r:id="rId62"/>
    <p:sldId id="413" r:id="rId63"/>
    <p:sldId id="414" r:id="rId64"/>
    <p:sldId id="415" r:id="rId65"/>
    <p:sldId id="416" r:id="rId66"/>
    <p:sldId id="417" r:id="rId67"/>
    <p:sldId id="425" r:id="rId68"/>
    <p:sldId id="418" r:id="rId69"/>
    <p:sldId id="419" r:id="rId70"/>
    <p:sldId id="420" r:id="rId71"/>
    <p:sldId id="421" r:id="rId72"/>
    <p:sldId id="422" r:id="rId73"/>
    <p:sldId id="423" r:id="rId74"/>
    <p:sldId id="424" r:id="rId75"/>
    <p:sldId id="426" r:id="rId76"/>
    <p:sldId id="427" r:id="rId77"/>
  </p:sldIdLst>
  <p:sldSz cx="12192000" cy="6858000"/>
  <p:notesSz cx="6858000" cy="9144000"/>
  <p:embeddedFontLst>
    <p:embeddedFont>
      <p:font typeface="Open Sans" panose="020B0604020202020204" charset="0"/>
      <p:regular r:id="rId80"/>
      <p:bold r:id="rId81"/>
      <p:italic r:id="rId82"/>
      <p:boldItalic r:id="rId83"/>
    </p:embeddedFon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Arial Black" panose="020B0A04020102020204" pitchFamily="34" charset="0"/>
      <p:bold r:id="rId88"/>
    </p:embeddedFont>
    <p:embeddedFont>
      <p:font typeface="Cambria Math" panose="02040503050406030204" pitchFamily="18" charset="0"/>
      <p:regular r:id="rId89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2939B5E8-EF71-43FF-B7B6-C3DB42F2B419}">
          <p14:sldIdLst>
            <p14:sldId id="256"/>
            <p14:sldId id="294"/>
          </p14:sldIdLst>
        </p14:section>
        <p14:section name="Problem configuration" id="{9C627FCE-3237-4D9F-A732-AFAA47E727C9}">
          <p14:sldIdLst>
            <p14:sldId id="368"/>
            <p14:sldId id="369"/>
            <p14:sldId id="367"/>
          </p14:sldIdLst>
        </p14:section>
        <p14:section name="Artificial neural networks" id="{381CD788-A51B-48A3-B322-F3C689707910}">
          <p14:sldIdLst>
            <p14:sldId id="364"/>
            <p14:sldId id="370"/>
            <p14:sldId id="373"/>
            <p14:sldId id="372"/>
            <p14:sldId id="371"/>
            <p14:sldId id="374"/>
          </p14:sldIdLst>
        </p14:section>
        <p14:section name="Computation graphs" id="{4B90BC75-B4C3-4B98-A7D5-6CAE03F54A07}">
          <p14:sldIdLst>
            <p14:sldId id="350"/>
            <p14:sldId id="351"/>
            <p14:sldId id="352"/>
            <p14:sldId id="360"/>
            <p14:sldId id="359"/>
            <p14:sldId id="358"/>
            <p14:sldId id="362"/>
            <p14:sldId id="361"/>
            <p14:sldId id="363"/>
            <p14:sldId id="379"/>
          </p14:sldIdLst>
        </p14:section>
        <p14:section name="Convolution neural networks" id="{9B15DDF1-0A1C-4450-A2F2-FA4F67CF33BE}">
          <p14:sldIdLst>
            <p14:sldId id="295"/>
            <p14:sldId id="349"/>
            <p14:sldId id="337"/>
            <p14:sldId id="329"/>
            <p14:sldId id="326"/>
            <p14:sldId id="327"/>
            <p14:sldId id="353"/>
            <p14:sldId id="354"/>
            <p14:sldId id="336"/>
            <p14:sldId id="334"/>
            <p14:sldId id="356"/>
            <p14:sldId id="355"/>
            <p14:sldId id="339"/>
            <p14:sldId id="340"/>
            <p14:sldId id="341"/>
            <p14:sldId id="345"/>
            <p14:sldId id="348"/>
            <p14:sldId id="347"/>
            <p14:sldId id="389"/>
          </p14:sldIdLst>
        </p14:section>
        <p14:section name="Estimation of normalized amplitudes" id="{97D4B1F4-05BC-44C9-A7B7-510C2CF7DBFE}">
          <p14:sldIdLst>
            <p14:sldId id="375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382"/>
            <p14:sldId id="390"/>
            <p14:sldId id="396"/>
            <p14:sldId id="397"/>
            <p14:sldId id="391"/>
            <p14:sldId id="398"/>
            <p14:sldId id="399"/>
            <p14:sldId id="394"/>
            <p14:sldId id="395"/>
            <p14:sldId id="409"/>
            <p14:sldId id="412"/>
            <p14:sldId id="413"/>
            <p14:sldId id="414"/>
            <p14:sldId id="415"/>
            <p14:sldId id="416"/>
            <p14:sldId id="417"/>
          </p14:sldIdLst>
        </p14:section>
        <p14:section name="Estimation of obstacle configuration" id="{81774E37-45E7-4A40-A2CA-38B9DDAA7A76}">
          <p14:sldIdLst>
            <p14:sldId id="425"/>
            <p14:sldId id="418"/>
            <p14:sldId id="419"/>
            <p14:sldId id="420"/>
            <p14:sldId id="421"/>
            <p14:sldId id="422"/>
            <p14:sldId id="423"/>
            <p14:sldId id="424"/>
            <p14:sldId id="426"/>
            <p14:sldId id="4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  <p:cmAuthor id="2" name="Aslam Shaw" initials="AS" lastIdx="0" clrIdx="1">
    <p:extLst>
      <p:ext uri="{19B8F6BF-5375-455C-9EA6-DF929625EA0E}">
        <p15:presenceInfo xmlns:p15="http://schemas.microsoft.com/office/powerpoint/2012/main" userId="ba4f6fb83e62e4b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66"/>
    <a:srgbClr val="002A50"/>
    <a:srgbClr val="13A983"/>
    <a:srgbClr val="0069B4"/>
    <a:srgbClr val="59358C"/>
    <a:srgbClr val="CD1719"/>
    <a:srgbClr val="DE2526"/>
    <a:srgbClr val="951B81"/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4717" autoAdjust="0"/>
  </p:normalViewPr>
  <p:slideViewPr>
    <p:cSldViewPr snapToGrid="0" snapToObjects="1">
      <p:cViewPr varScale="1">
        <p:scale>
          <a:sx n="88" d="100"/>
          <a:sy n="88" d="100"/>
        </p:scale>
        <p:origin x="422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11.08.2022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11.08.2022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  <p:sp>
        <p:nvSpPr>
          <p:cNvPr id="18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213748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 baseline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 smtClean="0"/>
              <a:t>First name Last name</a:t>
            </a:r>
            <a:endParaRPr lang="en-US" noProof="0" dirty="0"/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noProof="0" dirty="0" err="1" smtClean="0"/>
              <a:t>Titelmasterformat</a:t>
            </a:r>
            <a:endParaRPr lang="en-US" noProof="0" dirty="0"/>
          </a:p>
        </p:txBody>
      </p:sp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 smtClean="0"/>
              <a:t>Formatvorlage</a:t>
            </a:r>
            <a:r>
              <a:rPr lang="en-US" noProof="0" dirty="0" smtClean="0"/>
              <a:t> des </a:t>
            </a:r>
            <a:r>
              <a:rPr lang="en-US" noProof="0" dirty="0" err="1" smtClean="0"/>
              <a:t>Untertitelmasters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246402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 smtClean="0"/>
              <a:t>Organizational unit of TU Dresden</a:t>
            </a:r>
            <a:endParaRPr lang="en-US" noProof="0" dirty="0"/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244128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 smtClean="0"/>
              <a:t>Location or occasion of the presentation // May 4, 2022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DE2526"/>
              </a:gs>
              <a:gs pos="100000">
                <a:srgbClr val="CD171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name</a:t>
            </a:r>
            <a:r>
              <a:rPr lang="de-DE" dirty="0" smtClean="0"/>
              <a:t> Last </a:t>
            </a:r>
            <a:r>
              <a:rPr lang="de-DE" dirty="0" err="1" smtClean="0"/>
              <a:t>name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 smtClean="0"/>
              <a:t>Organizational unit of TU Dresden</a:t>
            </a:r>
            <a:endParaRPr lang="en-US" noProof="0" dirty="0"/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353183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 smtClean="0"/>
              <a:t>Location or occasion of the presentation // May 4, 2022</a:t>
            </a:r>
            <a:endParaRPr lang="en-US" noProof="0" dirty="0"/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9943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3">
            <a:extLst>
              <a:ext uri="{FF2B5EF4-FFF2-40B4-BE49-F238E27FC236}">
                <a16:creationId xmlns:a16="http://schemas.microsoft.com/office/drawing/2014/main" id="{8D22BFAA-62C6-4AF7-A140-D9E9750A54AC}"/>
              </a:ext>
            </a:extLst>
          </p:cNvPr>
          <p:cNvSpPr/>
          <p:nvPr userDrawn="1"/>
        </p:nvSpPr>
        <p:spPr>
          <a:xfrm>
            <a:off x="3151994" y="2563831"/>
            <a:ext cx="9050720" cy="4317954"/>
          </a:xfrm>
          <a:custGeom>
            <a:avLst/>
            <a:gdLst>
              <a:gd name="connsiteX0" fmla="*/ 0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0 w 5904411"/>
              <a:gd name="connsiteY4" fmla="*/ 0 h 3967747"/>
              <a:gd name="connsiteX0" fmla="*/ 3590925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3590925 w 5904411"/>
              <a:gd name="connsiteY4" fmla="*/ 0 h 3967747"/>
              <a:gd name="connsiteX0" fmla="*/ 3857625 w 6171111"/>
              <a:gd name="connsiteY0" fmla="*/ 0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857625 w 6171111"/>
              <a:gd name="connsiteY4" fmla="*/ 0 h 3967747"/>
              <a:gd name="connsiteX0" fmla="*/ 3952875 w 6171111"/>
              <a:gd name="connsiteY0" fmla="*/ 9525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52875 w 6171111"/>
              <a:gd name="connsiteY4" fmla="*/ 9525 h 3967747"/>
              <a:gd name="connsiteX0" fmla="*/ 3925061 w 6171111"/>
              <a:gd name="connsiteY0" fmla="*/ 0 h 3972129"/>
              <a:gd name="connsiteX1" fmla="*/ 6171111 w 6171111"/>
              <a:gd name="connsiteY1" fmla="*/ 4382 h 3972129"/>
              <a:gd name="connsiteX2" fmla="*/ 6171111 w 6171111"/>
              <a:gd name="connsiteY2" fmla="*/ 3972129 h 3972129"/>
              <a:gd name="connsiteX3" fmla="*/ 0 w 6171111"/>
              <a:gd name="connsiteY3" fmla="*/ 3962604 h 3972129"/>
              <a:gd name="connsiteX4" fmla="*/ 3925061 w 6171111"/>
              <a:gd name="connsiteY4" fmla="*/ 0 h 3972129"/>
              <a:gd name="connsiteX0" fmla="*/ 3925061 w 6171111"/>
              <a:gd name="connsiteY0" fmla="*/ 381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25061 w 6171111"/>
              <a:gd name="connsiteY4" fmla="*/ 381 h 3967747"/>
              <a:gd name="connsiteX0" fmla="*/ 3961821 w 6207871"/>
              <a:gd name="connsiteY0" fmla="*/ 381 h 3981196"/>
              <a:gd name="connsiteX1" fmla="*/ 6207871 w 6207871"/>
              <a:gd name="connsiteY1" fmla="*/ 0 h 3981196"/>
              <a:gd name="connsiteX2" fmla="*/ 6207871 w 6207871"/>
              <a:gd name="connsiteY2" fmla="*/ 3967747 h 3981196"/>
              <a:gd name="connsiteX3" fmla="*/ 0 w 6207871"/>
              <a:gd name="connsiteY3" fmla="*/ 3981196 h 3981196"/>
              <a:gd name="connsiteX4" fmla="*/ 3961821 w 6207871"/>
              <a:gd name="connsiteY4" fmla="*/ 381 h 3981196"/>
              <a:gd name="connsiteX0" fmla="*/ 3984796 w 6230846"/>
              <a:gd name="connsiteY0" fmla="*/ 381 h 3981196"/>
              <a:gd name="connsiteX1" fmla="*/ 6230846 w 6230846"/>
              <a:gd name="connsiteY1" fmla="*/ 0 h 3981196"/>
              <a:gd name="connsiteX2" fmla="*/ 6230846 w 6230846"/>
              <a:gd name="connsiteY2" fmla="*/ 3967747 h 3981196"/>
              <a:gd name="connsiteX3" fmla="*/ 0 w 6230846"/>
              <a:gd name="connsiteY3" fmla="*/ 3981196 h 3981196"/>
              <a:gd name="connsiteX4" fmla="*/ 3984796 w 6230846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6230846 w 8344852"/>
              <a:gd name="connsiteY2" fmla="*/ 3967747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8344852 w 8344852"/>
              <a:gd name="connsiteY2" fmla="*/ 3967748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44852" h="3981196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dirty="0"/>
          </a:p>
        </p:txBody>
      </p:sp>
      <p:sp>
        <p:nvSpPr>
          <p:cNvPr id="19" name="Rechteck 9">
            <a:extLst>
              <a:ext uri="{FF2B5EF4-FFF2-40B4-BE49-F238E27FC236}">
                <a16:creationId xmlns:a16="http://schemas.microsoft.com/office/drawing/2014/main" id="{9FD71789-74E3-45C9-B1BA-98AEA75CF44C}"/>
              </a:ext>
            </a:extLst>
          </p:cNvPr>
          <p:cNvSpPr/>
          <p:nvPr userDrawn="1"/>
        </p:nvSpPr>
        <p:spPr>
          <a:xfrm>
            <a:off x="-1" y="3692352"/>
            <a:ext cx="9555747" cy="3185710"/>
          </a:xfrm>
          <a:custGeom>
            <a:avLst/>
            <a:gdLst>
              <a:gd name="connsiteX0" fmla="*/ 0 w 8810492"/>
              <a:gd name="connsiteY0" fmla="*/ 0 h 2937256"/>
              <a:gd name="connsiteX1" fmla="*/ 8810492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  <a:gd name="connsiteX0" fmla="*/ 0 w 8810492"/>
              <a:gd name="connsiteY0" fmla="*/ 0 h 2937256"/>
              <a:gd name="connsiteX1" fmla="*/ 5858286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492" h="2937256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20" name="Rechteck 8">
            <a:extLst>
              <a:ext uri="{FF2B5EF4-FFF2-40B4-BE49-F238E27FC236}">
                <a16:creationId xmlns:a16="http://schemas.microsoft.com/office/drawing/2014/main" id="{E0A106CA-E2A4-4455-BD1E-8B7BA6CDC669}"/>
              </a:ext>
            </a:extLst>
          </p:cNvPr>
          <p:cNvSpPr/>
          <p:nvPr userDrawn="1"/>
        </p:nvSpPr>
        <p:spPr>
          <a:xfrm>
            <a:off x="-709" y="2302249"/>
            <a:ext cx="6020777" cy="4581946"/>
          </a:xfrm>
          <a:custGeom>
            <a:avLst/>
            <a:gdLst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5307874 h 5307874"/>
              <a:gd name="connsiteX3" fmla="*/ 0 w 3587931"/>
              <a:gd name="connsiteY3" fmla="*/ 5307874 h 5307874"/>
              <a:gd name="connsiteX4" fmla="*/ 0 w 3587931"/>
              <a:gd name="connsiteY4" fmla="*/ 0 h 5307874"/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587931"/>
              <a:gd name="connsiteY0" fmla="*/ 0 h 5307874"/>
              <a:gd name="connsiteX1" fmla="*/ 1463039 w 3587931"/>
              <a:gd name="connsiteY1" fmla="*/ 1445623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587931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578520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593268"/>
              <a:gd name="connsiteY0" fmla="*/ 0 h 5307874"/>
              <a:gd name="connsiteX1" fmla="*/ 1463039 w 3593268"/>
              <a:gd name="connsiteY1" fmla="*/ 1445623 h 5307874"/>
              <a:gd name="connsiteX2" fmla="*/ 3578520 w 3593268"/>
              <a:gd name="connsiteY2" fmla="*/ 3614057 h 5307874"/>
              <a:gd name="connsiteX3" fmla="*/ 3593268 w 3593268"/>
              <a:gd name="connsiteY3" fmla="*/ 5307874 h 5307874"/>
              <a:gd name="connsiteX4" fmla="*/ 0 w 3593268"/>
              <a:gd name="connsiteY4" fmla="*/ 5307874 h 5307874"/>
              <a:gd name="connsiteX5" fmla="*/ 0 w 3593268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63771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1146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8520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99785"/>
              <a:gd name="connsiteY0" fmla="*/ 0 h 3872478"/>
              <a:gd name="connsiteX1" fmla="*/ 1484304 w 3599785"/>
              <a:gd name="connsiteY1" fmla="*/ 10227 h 3872478"/>
              <a:gd name="connsiteX2" fmla="*/ 3599785 w 3599785"/>
              <a:gd name="connsiteY2" fmla="*/ 2178661 h 3872478"/>
              <a:gd name="connsiteX3" fmla="*/ 3599785 w 3599785"/>
              <a:gd name="connsiteY3" fmla="*/ 3872478 h 3872478"/>
              <a:gd name="connsiteX4" fmla="*/ 21265 w 3599785"/>
              <a:gd name="connsiteY4" fmla="*/ 3872478 h 3872478"/>
              <a:gd name="connsiteX5" fmla="*/ 0 w 3599785"/>
              <a:gd name="connsiteY5" fmla="*/ 0 h 3872478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21265 w 3599785"/>
              <a:gd name="connsiteY4" fmla="*/ 3872478 h 4223352"/>
              <a:gd name="connsiteX5" fmla="*/ 0 w 3599785"/>
              <a:gd name="connsiteY5" fmla="*/ 0 h 4223352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0 w 3599785"/>
              <a:gd name="connsiteY4" fmla="*/ 4212720 h 4223352"/>
              <a:gd name="connsiteX5" fmla="*/ 0 w 3599785"/>
              <a:gd name="connsiteY5" fmla="*/ 0 h 4223352"/>
              <a:gd name="connsiteX0" fmla="*/ 0 w 3599785"/>
              <a:gd name="connsiteY0" fmla="*/ 7190 h 4230542"/>
              <a:gd name="connsiteX1" fmla="*/ 1484304 w 3599785"/>
              <a:gd name="connsiteY1" fmla="*/ 0 h 4230542"/>
              <a:gd name="connsiteX2" fmla="*/ 3599785 w 3599785"/>
              <a:gd name="connsiteY2" fmla="*/ 2185851 h 4230542"/>
              <a:gd name="connsiteX3" fmla="*/ 3589153 w 3599785"/>
              <a:gd name="connsiteY3" fmla="*/ 4230542 h 4230542"/>
              <a:gd name="connsiteX4" fmla="*/ 0 w 3599785"/>
              <a:gd name="connsiteY4" fmla="*/ 4219910 h 4230542"/>
              <a:gd name="connsiteX5" fmla="*/ 0 w 3599785"/>
              <a:gd name="connsiteY5" fmla="*/ 7190 h 4230542"/>
              <a:gd name="connsiteX0" fmla="*/ 0 w 3607160"/>
              <a:gd name="connsiteY0" fmla="*/ 14564 h 4230542"/>
              <a:gd name="connsiteX1" fmla="*/ 1491679 w 3607160"/>
              <a:gd name="connsiteY1" fmla="*/ 0 h 4230542"/>
              <a:gd name="connsiteX2" fmla="*/ 3607160 w 3607160"/>
              <a:gd name="connsiteY2" fmla="*/ 2185851 h 4230542"/>
              <a:gd name="connsiteX3" fmla="*/ 3596528 w 3607160"/>
              <a:gd name="connsiteY3" fmla="*/ 4230542 h 4230542"/>
              <a:gd name="connsiteX4" fmla="*/ 7375 w 3607160"/>
              <a:gd name="connsiteY4" fmla="*/ 4219910 h 4230542"/>
              <a:gd name="connsiteX5" fmla="*/ 0 w 3607160"/>
              <a:gd name="connsiteY5" fmla="*/ 14564 h 4230542"/>
              <a:gd name="connsiteX0" fmla="*/ 709 w 3600495"/>
              <a:gd name="connsiteY0" fmla="*/ 0 h 4407707"/>
              <a:gd name="connsiteX1" fmla="*/ 1485014 w 3600495"/>
              <a:gd name="connsiteY1" fmla="*/ 177165 h 4407707"/>
              <a:gd name="connsiteX2" fmla="*/ 3600495 w 3600495"/>
              <a:gd name="connsiteY2" fmla="*/ 2363016 h 4407707"/>
              <a:gd name="connsiteX3" fmla="*/ 3589863 w 3600495"/>
              <a:gd name="connsiteY3" fmla="*/ 4407707 h 4407707"/>
              <a:gd name="connsiteX4" fmla="*/ 710 w 3600495"/>
              <a:gd name="connsiteY4" fmla="*/ 4397075 h 4407707"/>
              <a:gd name="connsiteX5" fmla="*/ 709 w 3600495"/>
              <a:gd name="connsiteY5" fmla="*/ 0 h 4407707"/>
              <a:gd name="connsiteX0" fmla="*/ 709 w 3600495"/>
              <a:gd name="connsiteY0" fmla="*/ 0 h 4230727"/>
              <a:gd name="connsiteX1" fmla="*/ 1485014 w 3600495"/>
              <a:gd name="connsiteY1" fmla="*/ 185 h 4230727"/>
              <a:gd name="connsiteX2" fmla="*/ 3600495 w 3600495"/>
              <a:gd name="connsiteY2" fmla="*/ 2186036 h 4230727"/>
              <a:gd name="connsiteX3" fmla="*/ 3589863 w 3600495"/>
              <a:gd name="connsiteY3" fmla="*/ 4230727 h 4230727"/>
              <a:gd name="connsiteX4" fmla="*/ 710 w 3600495"/>
              <a:gd name="connsiteY4" fmla="*/ 4220095 h 4230727"/>
              <a:gd name="connsiteX5" fmla="*/ 709 w 3600495"/>
              <a:gd name="connsiteY5" fmla="*/ 0 h 4230727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3589863 w 5551215"/>
              <a:gd name="connsiteY3" fmla="*/ 4230727 h 4232550"/>
              <a:gd name="connsiteX4" fmla="*/ 710 w 5551215"/>
              <a:gd name="connsiteY4" fmla="*/ 4220095 h 4232550"/>
              <a:gd name="connsiteX5" fmla="*/ 709 w 5551215"/>
              <a:gd name="connsiteY5" fmla="*/ 0 h 4232550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710 w 5551215"/>
              <a:gd name="connsiteY3" fmla="*/ 4220095 h 4232550"/>
              <a:gd name="connsiteX4" fmla="*/ 709 w 5551215"/>
              <a:gd name="connsiteY4" fmla="*/ 0 h 4232550"/>
              <a:gd name="connsiteX0" fmla="*/ 709 w 5551215"/>
              <a:gd name="connsiteY0" fmla="*/ 0 h 4224599"/>
              <a:gd name="connsiteX1" fmla="*/ 1485014 w 5551215"/>
              <a:gd name="connsiteY1" fmla="*/ 185 h 4224599"/>
              <a:gd name="connsiteX2" fmla="*/ 5551215 w 5551215"/>
              <a:gd name="connsiteY2" fmla="*/ 4224599 h 4224599"/>
              <a:gd name="connsiteX3" fmla="*/ 710 w 5551215"/>
              <a:gd name="connsiteY3" fmla="*/ 4220095 h 4224599"/>
              <a:gd name="connsiteX4" fmla="*/ 709 w 5551215"/>
              <a:gd name="connsiteY4" fmla="*/ 0 h 422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1215" h="4224599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name</a:t>
            </a:r>
            <a:r>
              <a:rPr lang="de-DE" dirty="0" smtClean="0"/>
              <a:t> Last </a:t>
            </a:r>
            <a:r>
              <a:rPr lang="de-DE" dirty="0" err="1" smtClean="0"/>
              <a:t>name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 smtClean="0"/>
              <a:t>Organizational unit of TU Dresden</a:t>
            </a:r>
            <a:endParaRPr lang="en-US" noProof="0" dirty="0"/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239801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</a:t>
            </a:r>
            <a:r>
              <a:rPr lang="en-US" noProof="0" dirty="0" smtClean="0"/>
              <a:t>May 4, </a:t>
            </a:r>
            <a:r>
              <a:rPr lang="de-DE" dirty="0" smtClean="0"/>
              <a:t>2022</a:t>
            </a:r>
            <a:endParaRPr lang="de-DE" dirty="0"/>
          </a:p>
        </p:txBody>
      </p:sp>
      <p:pic>
        <p:nvPicPr>
          <p:cNvPr id="21" name="Grafik 2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1804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1138"/>
            <a:ext cx="5195887" cy="436086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5"/>
          </p:nvPr>
        </p:nvSpPr>
        <p:spPr>
          <a:xfrm>
            <a:off x="6267450" y="1481138"/>
            <a:ext cx="5195887" cy="436086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73242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3384549" cy="434498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803747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4101152"/>
            <a:ext cx="12191999" cy="2028186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10580687" cy="2398475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458050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4121151" cy="4645024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579242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874713" y="1481138"/>
            <a:ext cx="3398837" cy="436086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4"/>
          </p:nvPr>
        </p:nvSpPr>
        <p:spPr>
          <a:xfrm>
            <a:off x="4457699" y="1481138"/>
            <a:ext cx="3416301" cy="436086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quarter" idx="15"/>
          </p:nvPr>
        </p:nvSpPr>
        <p:spPr>
          <a:xfrm>
            <a:off x="8070850" y="1481138"/>
            <a:ext cx="3384550" cy="436086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16"/>
          </p:nvPr>
        </p:nvSpPr>
        <p:spPr>
          <a:xfrm>
            <a:off x="5365750" y="1484313"/>
            <a:ext cx="6089650" cy="435768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  <p:pic>
        <p:nvPicPr>
          <p:cNvPr id="4" name="Grafik 3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3" name="Grafik 2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213748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 smtClean="0"/>
              <a:t>First name Last name</a:t>
            </a:r>
            <a:endParaRPr lang="en-US" noProof="0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noProof="0" dirty="0" err="1" smtClean="0"/>
              <a:t>Titelmasterformat</a:t>
            </a:r>
            <a:endParaRPr lang="en-US" noProof="0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 smtClean="0"/>
              <a:t>Formatvorlage</a:t>
            </a:r>
            <a:r>
              <a:rPr lang="en-US" noProof="0" dirty="0" smtClean="0"/>
              <a:t> des </a:t>
            </a:r>
            <a:r>
              <a:rPr lang="en-US" noProof="0" dirty="0" err="1" smtClean="0"/>
              <a:t>Untertitelmasters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246402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 smtClean="0"/>
              <a:t>Organizational unit of TU Dresden</a:t>
            </a:r>
            <a:endParaRPr lang="en-US" noProof="0" dirty="0"/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244128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 smtClean="0"/>
              <a:t>Location or occasion of the presentation // May 4, 2022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6564381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>
                <a:solidFill>
                  <a:schemeClr val="accent1"/>
                </a:solidFill>
              </a:rPr>
              <a:t>Titelmasterformat durch Klicken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10" name="Inhaltsplatzhalter 3"/>
          <p:cNvSpPr>
            <a:spLocks noGrp="1"/>
          </p:cNvSpPr>
          <p:nvPr>
            <p:ph sz="quarter" idx="13"/>
          </p:nvPr>
        </p:nvSpPr>
        <p:spPr>
          <a:xfrm>
            <a:off x="6273895" y="1486586"/>
            <a:ext cx="5195887" cy="435768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1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579023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278261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2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977499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7676735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15"/>
          </p:nvPr>
        </p:nvSpPr>
        <p:spPr>
          <a:xfrm>
            <a:off x="887333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5" name="Bildplatzhalter 2"/>
          <p:cNvSpPr>
            <a:spLocks noGrp="1"/>
          </p:cNvSpPr>
          <p:nvPr>
            <p:ph type="pic" sz="quarter" idx="16"/>
          </p:nvPr>
        </p:nvSpPr>
        <p:spPr>
          <a:xfrm>
            <a:off x="2586571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285809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5985047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8" name="Bildplatzhalter 2"/>
          <p:cNvSpPr>
            <a:spLocks noGrp="1"/>
          </p:cNvSpPr>
          <p:nvPr>
            <p:ph type="pic" sz="quarter" idx="19"/>
          </p:nvPr>
        </p:nvSpPr>
        <p:spPr>
          <a:xfrm>
            <a:off x="7684283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9" name="Bildplatzhalter 2"/>
          <p:cNvSpPr>
            <a:spLocks noGrp="1"/>
          </p:cNvSpPr>
          <p:nvPr>
            <p:ph type="pic" sz="quarter" idx="20"/>
          </p:nvPr>
        </p:nvSpPr>
        <p:spPr>
          <a:xfrm>
            <a:off x="885829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30" name="Bildplatzhalter 2"/>
          <p:cNvSpPr>
            <a:spLocks noGrp="1"/>
          </p:cNvSpPr>
          <p:nvPr>
            <p:ph type="pic" sz="quarter" idx="21"/>
          </p:nvPr>
        </p:nvSpPr>
        <p:spPr>
          <a:xfrm>
            <a:off x="2585067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31" name="Bildplatzhalter 2"/>
          <p:cNvSpPr>
            <a:spLocks noGrp="1"/>
          </p:cNvSpPr>
          <p:nvPr>
            <p:ph type="pic" sz="quarter" idx="22"/>
          </p:nvPr>
        </p:nvSpPr>
        <p:spPr>
          <a:xfrm>
            <a:off x="4284305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23"/>
          </p:nvPr>
        </p:nvSpPr>
        <p:spPr>
          <a:xfrm>
            <a:off x="5983543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33" name="Bildplatzhalter 2"/>
          <p:cNvSpPr>
            <a:spLocks noGrp="1"/>
          </p:cNvSpPr>
          <p:nvPr>
            <p:ph type="pic" sz="quarter" idx="24"/>
          </p:nvPr>
        </p:nvSpPr>
        <p:spPr>
          <a:xfrm>
            <a:off x="7682779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34" name="Bildplatzhalter 2"/>
          <p:cNvSpPr>
            <a:spLocks noGrp="1"/>
          </p:cNvSpPr>
          <p:nvPr>
            <p:ph type="pic" sz="quarter" idx="25"/>
          </p:nvPr>
        </p:nvSpPr>
        <p:spPr>
          <a:xfrm>
            <a:off x="9385079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35" name="Bildplatzhalter 2"/>
          <p:cNvSpPr>
            <a:spLocks noGrp="1"/>
          </p:cNvSpPr>
          <p:nvPr>
            <p:ph type="pic" sz="quarter" idx="26"/>
          </p:nvPr>
        </p:nvSpPr>
        <p:spPr>
          <a:xfrm>
            <a:off x="9385079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36" name="Bildplatzhalter 2"/>
          <p:cNvSpPr>
            <a:spLocks noGrp="1"/>
          </p:cNvSpPr>
          <p:nvPr>
            <p:ph type="pic" sz="quarter" idx="27"/>
          </p:nvPr>
        </p:nvSpPr>
        <p:spPr>
          <a:xfrm>
            <a:off x="9383575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1"/>
          </p:nvPr>
        </p:nvSpPr>
        <p:spPr>
          <a:xfrm>
            <a:off x="3575257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270729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8966200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80142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3575614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71086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966557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595210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6 Bil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9703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3"/>
          </p:nvPr>
        </p:nvSpPr>
        <p:spPr>
          <a:xfrm>
            <a:off x="4081331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152960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5"/>
          </p:nvPr>
        </p:nvSpPr>
        <p:spPr>
          <a:xfrm>
            <a:off x="5151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076779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148408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458194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5000380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9359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4284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213748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 smtClean="0"/>
              <a:t>First name Last name</a:t>
            </a:r>
            <a:endParaRPr lang="en-US" noProof="0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noProof="0" dirty="0" err="1" smtClean="0"/>
              <a:t>Titelmasterformat</a:t>
            </a:r>
            <a:endParaRPr lang="en-US" noProof="0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 smtClean="0"/>
              <a:t>Formatvorlage</a:t>
            </a:r>
            <a:r>
              <a:rPr lang="en-US" noProof="0" dirty="0" smtClean="0"/>
              <a:t> des </a:t>
            </a:r>
            <a:r>
              <a:rPr lang="en-US" noProof="0" dirty="0" err="1" smtClean="0"/>
              <a:t>Untertitelmasters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246402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 smtClean="0"/>
              <a:t>Organizational unit of TU Dresden</a:t>
            </a:r>
            <a:endParaRPr lang="en-US" noProof="0" dirty="0"/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244128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 dirty="0" smtClean="0"/>
              <a:t>Location or occasion of the presentation // May 4, 2022</a:t>
            </a:r>
            <a:endParaRPr lang="en-US" noProof="0" dirty="0"/>
          </a:p>
        </p:txBody>
      </p:sp>
      <p:pic>
        <p:nvPicPr>
          <p:cNvPr id="19" name="Grafik 18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81077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293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232374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61">
            <a:extLst>
              <a:ext uri="{FF2B5EF4-FFF2-40B4-BE49-F238E27FC236}">
                <a16:creationId xmlns:a16="http://schemas.microsoft.com/office/drawing/2014/main" id="{5D5F5A74-372F-4F1B-A8D6-C19F24AC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177" y="3023292"/>
            <a:ext cx="5495544" cy="612648"/>
          </a:xfrm>
          <a:prstGeom prst="rect">
            <a:avLst/>
          </a:prstGeom>
          <a:effectLst>
            <a:outerShdw blurRad="50800" dist="38100" dir="5400000" algn="t" rotWithShape="0">
              <a:prstClr val="black"/>
            </a:outerShdw>
          </a:effectLst>
          <a:scene3d>
            <a:camera prst="orthographicFront">
              <a:rot lat="0" lon="1799953" rev="0"/>
            </a:camera>
            <a:lightRig rig="threePt" dir="t"/>
          </a:scene3d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594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213748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 smtClean="0"/>
              <a:t>First name Last name</a:t>
            </a:r>
            <a:endParaRPr lang="en-US" noProof="0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 noProof="0" dirty="0" err="1" smtClean="0"/>
              <a:t>Titelmasterformat</a:t>
            </a:r>
            <a:endParaRPr lang="en-US" noProof="0" dirty="0"/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err="1" smtClean="0"/>
              <a:t>Formatvorlage</a:t>
            </a:r>
            <a:r>
              <a:rPr lang="en-US" noProof="0" dirty="0" smtClean="0"/>
              <a:t> des </a:t>
            </a:r>
            <a:r>
              <a:rPr lang="en-US" noProof="0" dirty="0" err="1" smtClean="0"/>
              <a:t>Untertitelmasters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246402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 smtClean="0"/>
              <a:t>Organizational unit of TU Dresden</a:t>
            </a:r>
            <a:endParaRPr lang="en-US" noProof="0" dirty="0"/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244128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 smtClean="0"/>
              <a:t>Location or occasion of the presentation // May 4, 2022</a:t>
            </a:r>
            <a:endParaRPr lang="en-US" noProof="0" dirty="0"/>
          </a:p>
        </p:txBody>
      </p:sp>
      <p:pic>
        <p:nvPicPr>
          <p:cNvPr id="10" name="Grafik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05594" y="327901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name</a:t>
            </a:r>
            <a:r>
              <a:rPr lang="de-DE" dirty="0" smtClean="0"/>
              <a:t> Last </a:t>
            </a:r>
            <a:r>
              <a:rPr lang="de-DE" dirty="0" err="1" smtClean="0"/>
              <a:t>name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 smtClean="0"/>
              <a:t>Organizational unit of TU Dresden</a:t>
            </a:r>
            <a:endParaRPr lang="en-US" noProof="0" dirty="0"/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292700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</a:t>
            </a:r>
            <a:r>
              <a:rPr lang="en-US" noProof="0" dirty="0" smtClean="0"/>
              <a:t>May 4, </a:t>
            </a:r>
            <a:r>
              <a:rPr lang="de-DE" dirty="0" smtClean="0"/>
              <a:t>2022</a:t>
            </a:r>
            <a:endParaRPr lang="de-DE" dirty="0"/>
          </a:p>
        </p:txBody>
      </p:sp>
      <p:sp>
        <p:nvSpPr>
          <p:cNvPr id="5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86458" y="346075"/>
            <a:ext cx="1764000" cy="5148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170368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+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6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42465" y="328249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 sz="300" b="0" smtClean="0"/>
              <a:t>Bild durch Klicken auf Symbol hinzufügen</a:t>
            </a:r>
            <a:endParaRPr lang="de-DE" dirty="0"/>
          </a:p>
        </p:txBody>
      </p:sp>
      <p:sp>
        <p:nvSpPr>
          <p:cNvPr id="17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90304" y="349731"/>
            <a:ext cx="1764000" cy="514800"/>
          </a:xfrm>
          <a:blipFill dpi="0" rotWithShape="1">
            <a:blip r:embed="rId3"/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name</a:t>
            </a:r>
            <a:r>
              <a:rPr lang="de-DE" dirty="0" smtClean="0"/>
              <a:t> Last </a:t>
            </a:r>
            <a:r>
              <a:rPr lang="de-DE" dirty="0" err="1" smtClean="0"/>
              <a:t>name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 smtClean="0"/>
              <a:t>Organizational unit of TU Dresden</a:t>
            </a:r>
            <a:endParaRPr lang="en-US" noProof="0" dirty="0"/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239801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</a:t>
            </a:r>
            <a:r>
              <a:rPr lang="en-US" noProof="0" dirty="0" smtClean="0"/>
              <a:t>May 4, </a:t>
            </a:r>
            <a:r>
              <a:rPr lang="de-DE" dirty="0" smtClean="0"/>
              <a:t>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280233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1204913"/>
            <a:ext cx="12192000" cy="56530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name</a:t>
            </a:r>
            <a:r>
              <a:rPr lang="de-DE" dirty="0" smtClean="0"/>
              <a:t> Last </a:t>
            </a:r>
            <a:r>
              <a:rPr lang="de-DE" dirty="0" err="1" smtClean="0"/>
              <a:t>name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 smtClean="0"/>
              <a:t>Organizational unit of TU Dresden</a:t>
            </a:r>
            <a:endParaRPr lang="en-US" noProof="0" dirty="0"/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239801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</a:t>
            </a:r>
            <a:r>
              <a:rPr lang="en-US" noProof="0" dirty="0" smtClean="0"/>
              <a:t>May 4, </a:t>
            </a:r>
            <a:r>
              <a:rPr lang="de-DE" dirty="0" smtClean="0"/>
              <a:t>2022</a:t>
            </a:r>
            <a:endParaRPr lang="de-DE" dirty="0"/>
          </a:p>
        </p:txBody>
      </p:sp>
      <p:pic>
        <p:nvPicPr>
          <p:cNvPr id="16" name="Grafik 1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289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name</a:t>
            </a:r>
            <a:r>
              <a:rPr lang="de-DE" dirty="0" smtClean="0"/>
              <a:t> Last </a:t>
            </a:r>
            <a:r>
              <a:rPr lang="de-DE" dirty="0" err="1" smtClean="0"/>
              <a:t>name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 smtClean="0"/>
              <a:t>Organizational unit of TU Dresden</a:t>
            </a:r>
            <a:endParaRPr lang="en-US" noProof="0" dirty="0"/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353183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 smtClean="0"/>
              <a:t>Location or occasion of the presentation // May 4, 2022</a:t>
            </a:r>
            <a:endParaRPr lang="en-US" noProof="0" dirty="0"/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052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951B81"/>
              </a:gs>
              <a:gs pos="100000">
                <a:srgbClr val="59358C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2322802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smtClean="0"/>
              <a:t>First </a:t>
            </a:r>
            <a:r>
              <a:rPr lang="de-DE" dirty="0" err="1" smtClean="0"/>
              <a:t>name</a:t>
            </a:r>
            <a:r>
              <a:rPr lang="de-DE" dirty="0" smtClean="0"/>
              <a:t> Last </a:t>
            </a:r>
            <a:r>
              <a:rPr lang="de-DE" dirty="0" err="1" smtClean="0"/>
              <a:t>name</a:t>
            </a:r>
            <a:endParaRPr lang="de-DE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355456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 smtClean="0"/>
              <a:t>Organizational unit of TU Dresden</a:t>
            </a:r>
            <a:endParaRPr lang="en-US" noProof="0" dirty="0"/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353183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 smtClean="0"/>
              <a:t>Location or occasion of the presentation // May 4, 2022</a:t>
            </a:r>
            <a:endParaRPr lang="en-US" noProof="0" dirty="0"/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983"/>
            <a:ext cx="1764000" cy="5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974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This is a heading</a:t>
            </a:r>
            <a:br>
              <a:rPr lang="en-US" noProof="0" dirty="0" smtClean="0"/>
            </a:br>
            <a:r>
              <a:rPr lang="en-US" noProof="0" dirty="0" smtClean="0"/>
              <a:t>with two lines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First text level (16 </a:t>
            </a:r>
            <a:r>
              <a:rPr lang="en-US" noProof="0" dirty="0" err="1" smtClean="0"/>
              <a:t>pt</a:t>
            </a:r>
            <a:r>
              <a:rPr lang="en-US" noProof="0" dirty="0" smtClean="0"/>
              <a:t> up to level 4)</a:t>
            </a:r>
          </a:p>
          <a:p>
            <a:pPr lvl="1"/>
            <a:r>
              <a:rPr lang="en-US" noProof="0" dirty="0" smtClean="0"/>
              <a:t>Second text level for enumerations</a:t>
            </a:r>
          </a:p>
          <a:p>
            <a:pPr lvl="2"/>
            <a:r>
              <a:rPr lang="en-US" noProof="0" dirty="0" smtClean="0"/>
              <a:t>Third text level if there is a lot of text (14pt)</a:t>
            </a:r>
          </a:p>
          <a:p>
            <a:pPr lvl="3"/>
            <a:r>
              <a:rPr lang="en-US" noProof="0" dirty="0" smtClean="0"/>
              <a:t>Fourth text level for enumerations if there is a lot of text</a:t>
            </a:r>
          </a:p>
          <a:p>
            <a:pPr lvl="4"/>
            <a:r>
              <a:rPr lang="en-US" noProof="0" dirty="0" smtClean="0"/>
              <a:t>Fifth text level (14 </a:t>
            </a:r>
            <a:r>
              <a:rPr lang="en-US" noProof="0" dirty="0" err="1" smtClean="0"/>
              <a:t>pt</a:t>
            </a:r>
            <a:r>
              <a:rPr lang="en-US" noProof="0" dirty="0" smtClean="0"/>
              <a:t> for all subsequent levels)</a:t>
            </a:r>
          </a:p>
          <a:p>
            <a:pPr lvl="5"/>
            <a:r>
              <a:rPr lang="en-US" noProof="0" dirty="0" smtClean="0"/>
              <a:t>Sixth text level for enumerations if there is a lot of text</a:t>
            </a:r>
          </a:p>
          <a:p>
            <a:pPr lvl="6"/>
            <a:r>
              <a:rPr lang="en-US" noProof="0" dirty="0" smtClean="0"/>
              <a:t>Seventh text level for enumerations if there is a lot of text</a:t>
            </a:r>
          </a:p>
          <a:p>
            <a:pPr lvl="7"/>
            <a:r>
              <a:rPr lang="en-US" noProof="0" dirty="0" smtClean="0"/>
              <a:t>Eighth text level for enumerations if there is a lot of text</a:t>
            </a:r>
          </a:p>
          <a:p>
            <a:pPr lvl="8"/>
            <a:r>
              <a:rPr lang="en-US" noProof="0" dirty="0" smtClean="0"/>
              <a:t>Ninth text level for enumerations if there is a lot of text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2477770" y="6319797"/>
            <a:ext cx="4485005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Analysis of an </a:t>
            </a:r>
            <a:r>
              <a:rPr lang="en-US" sz="800" dirty="0" err="1" smtClean="0">
                <a:solidFill>
                  <a:schemeClr val="tx2"/>
                </a:solidFill>
              </a:rPr>
              <a:t>autoencoder</a:t>
            </a:r>
            <a:r>
              <a:rPr lang="en-US" sz="800" dirty="0" smtClean="0">
                <a:solidFill>
                  <a:schemeClr val="tx2"/>
                </a:solidFill>
              </a:rPr>
              <a:t>-based approach for determining the </a:t>
            </a: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configuration of embedded obstacles</a:t>
            </a: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noProof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Room 02-001, August-Bebel-Str. 30 // August</a:t>
            </a:r>
            <a:r>
              <a:rPr lang="en-US" sz="800" kern="1200" baseline="0" noProof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11</a:t>
            </a:r>
            <a:r>
              <a:rPr lang="en-US" sz="800" kern="1200" noProof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2022</a:t>
            </a:r>
            <a:endParaRPr lang="en-US" sz="800" kern="1200" noProof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15772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r>
              <a:rPr lang="de-DE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l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7" y="6334048"/>
            <a:ext cx="1116184" cy="324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598" y="6315776"/>
            <a:ext cx="97047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904" r:id="rId2"/>
    <p:sldLayoutId id="2147483905" r:id="rId3"/>
    <p:sldLayoutId id="2147483893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894" r:id="rId12"/>
    <p:sldLayoutId id="2147483913" r:id="rId13"/>
    <p:sldLayoutId id="2147483897" r:id="rId14"/>
    <p:sldLayoutId id="2147483914" r:id="rId15"/>
    <p:sldLayoutId id="2147483915" r:id="rId16"/>
    <p:sldLayoutId id="2147483916" r:id="rId17"/>
    <p:sldLayoutId id="2147483899" r:id="rId18"/>
    <p:sldLayoutId id="2147483896" r:id="rId19"/>
    <p:sldLayoutId id="2147483900" r:id="rId20"/>
    <p:sldLayoutId id="2147483901" r:id="rId21"/>
    <p:sldLayoutId id="2147483918" r:id="rId22"/>
    <p:sldLayoutId id="2147483919" r:id="rId23"/>
    <p:sldLayoutId id="2147483917" r:id="rId24"/>
    <p:sldLayoutId id="2147483902" r:id="rId25"/>
    <p:sldLayoutId id="2147483903" r:id="rId26"/>
    <p:sldLayoutId id="2147483895" r:id="rId27"/>
    <p:sldLayoutId id="2147483920" r:id="rId28"/>
    <p:sldLayoutId id="2147483921" r:id="rId29"/>
    <p:sldLayoutId id="2147483922" r:id="rId30"/>
    <p:sldLayoutId id="2147483923" r:id="rId31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269" rtl="0" eaLnBrk="1" latinLnBrk="0" hangingPunct="1">
        <a:spcBef>
          <a:spcPts val="600"/>
        </a:spcBef>
        <a:buFont typeface="Open Sans" panose="020B0606030504020204" pitchFamily="34" charset="0"/>
        <a:buNone/>
        <a:defRPr sz="1600" kern="1200" baseline="0">
          <a:solidFill>
            <a:schemeClr val="accent1"/>
          </a:solidFill>
          <a:latin typeface="+mn-lt"/>
          <a:ea typeface="+mn-ea"/>
          <a:cs typeface="+mn-cs"/>
        </a:defRPr>
      </a:lvl2pPr>
      <a:lvl3pPr marL="252000" indent="-252000" algn="l" defTabSz="914269" rtl="0" eaLnBrk="1" latinLnBrk="0" hangingPunct="1">
        <a:spcBef>
          <a:spcPts val="0"/>
        </a:spcBef>
        <a:buFont typeface="Arial" panose="020B0604020202020204" pitchFamily="34" charset="0"/>
        <a:buChar char="—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52000" indent="-144000" algn="l" defTabSz="914269" rtl="0" eaLnBrk="1" latinLnBrk="0" hangingPunct="1">
        <a:spcBef>
          <a:spcPts val="0"/>
        </a:spcBef>
        <a:buFont typeface="Open Sans" panose="020B0606030504020204" pitchFamily="34" charset="0"/>
        <a:buChar char="–"/>
        <a:defRPr sz="1600" kern="1200" baseline="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269" rtl="0" eaLnBrk="1" latinLnBrk="0" hangingPunct="1">
        <a:spcBef>
          <a:spcPts val="600"/>
        </a:spcBef>
        <a:spcAft>
          <a:spcPts val="0"/>
        </a:spcAft>
        <a:buFont typeface="Symbol" panose="05050102010706020507" pitchFamily="18" charset="2"/>
        <a:buNone/>
        <a:defRPr sz="1400" b="1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0" marR="0" indent="0" algn="l" defTabSz="914269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52000" marR="0" indent="-252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—"/>
        <a:tabLst/>
        <a:defRPr lang="de-DE" sz="1400" kern="1200" dirty="0" smtClean="0">
          <a:solidFill>
            <a:schemeClr val="accent1"/>
          </a:solidFill>
          <a:latin typeface="+mn-lt"/>
          <a:ea typeface="+mn-ea"/>
          <a:cs typeface="+mn-cs"/>
        </a:defRPr>
      </a:lvl7pPr>
      <a:lvl8pPr marL="252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Open Sans" panose="020B0606030504020204" pitchFamily="34" charset="0"/>
        <a:buChar char="–"/>
        <a:tabLst/>
        <a:defRPr sz="1400" kern="1200" baseline="0">
          <a:solidFill>
            <a:schemeClr val="accent1"/>
          </a:solidFill>
          <a:latin typeface="+mn-lt"/>
          <a:ea typeface="+mn-ea"/>
          <a:cs typeface="+mn-cs"/>
        </a:defRPr>
      </a:lvl8pPr>
      <a:lvl9pPr marL="396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8" userDrawn="1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85" userDrawn="1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0.png"/><Relationship Id="rId18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17.png"/><Relationship Id="rId12" Type="http://schemas.openxmlformats.org/officeDocument/2006/relationships/image" Target="../media/image19.png"/><Relationship Id="rId17" Type="http://schemas.openxmlformats.org/officeDocument/2006/relationships/image" Target="../media/image30.png"/><Relationship Id="rId2" Type="http://schemas.openxmlformats.org/officeDocument/2006/relationships/image" Target="../media/image2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5" Type="http://schemas.openxmlformats.org/officeDocument/2006/relationships/image" Target="../media/image28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01.PNG"/><Relationship Id="rId7" Type="http://schemas.openxmlformats.org/officeDocument/2006/relationships/image" Target="../media/image3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4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01.PNG"/><Relationship Id="rId7" Type="http://schemas.openxmlformats.org/officeDocument/2006/relationships/image" Target="../media/image14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01.PNG"/><Relationship Id="rId7" Type="http://schemas.openxmlformats.org/officeDocument/2006/relationships/image" Target="../media/image14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Relationship Id="rId9" Type="http://schemas.openxmlformats.org/officeDocument/2006/relationships/image" Target="../media/image1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45.png"/><Relationship Id="rId3" Type="http://schemas.openxmlformats.org/officeDocument/2006/relationships/image" Target="../media/image101.PNG"/><Relationship Id="rId7" Type="http://schemas.openxmlformats.org/officeDocument/2006/relationships/image" Target="../media/image140.png"/><Relationship Id="rId12" Type="http://schemas.openxmlformats.org/officeDocument/2006/relationships/image" Target="../media/image4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0.png"/><Relationship Id="rId11" Type="http://schemas.openxmlformats.org/officeDocument/2006/relationships/image" Target="../media/image43.png"/><Relationship Id="rId5" Type="http://schemas.openxmlformats.org/officeDocument/2006/relationships/image" Target="../media/image120.png"/><Relationship Id="rId10" Type="http://schemas.openxmlformats.org/officeDocument/2006/relationships/image" Target="../media/image42.png"/><Relationship Id="rId4" Type="http://schemas.openxmlformats.org/officeDocument/2006/relationships/image" Target="../media/image110.png"/><Relationship Id="rId9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8" Type="http://schemas.openxmlformats.org/officeDocument/2006/relationships/image" Target="../media/image260.png"/><Relationship Id="rId3" Type="http://schemas.openxmlformats.org/officeDocument/2006/relationships/image" Target="../media/image101.PNG"/><Relationship Id="rId21" Type="http://schemas.openxmlformats.org/officeDocument/2006/relationships/image" Target="../media/image43.png"/><Relationship Id="rId7" Type="http://schemas.openxmlformats.org/officeDocument/2006/relationships/image" Target="../media/image140.png"/><Relationship Id="rId17" Type="http://schemas.openxmlformats.org/officeDocument/2006/relationships/image" Target="../media/image250.png"/><Relationship Id="rId2" Type="http://schemas.openxmlformats.org/officeDocument/2006/relationships/image" Target="../media/image90.png"/><Relationship Id="rId16" Type="http://schemas.openxmlformats.org/officeDocument/2006/relationships/image" Target="../media/image24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15" Type="http://schemas.openxmlformats.org/officeDocument/2006/relationships/image" Target="../media/image230.png"/><Relationship Id="rId23" Type="http://schemas.openxmlformats.org/officeDocument/2006/relationships/image" Target="../media/image45.png"/><Relationship Id="rId19" Type="http://schemas.openxmlformats.org/officeDocument/2006/relationships/image" Target="../media/image270.png"/><Relationship Id="rId4" Type="http://schemas.openxmlformats.org/officeDocument/2006/relationships/image" Target="../media/image110.png"/><Relationship Id="rId9" Type="http://schemas.openxmlformats.org/officeDocument/2006/relationships/image" Target="../media/image170.png"/><Relationship Id="rId14" Type="http://schemas.openxmlformats.org/officeDocument/2006/relationships/image" Target="../media/image220.png"/><Relationship Id="rId22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50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2.png"/><Relationship Id="rId7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openxmlformats.org/officeDocument/2006/relationships/image" Target="../media/image24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23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2341410" cy="246221"/>
          </a:xfrm>
        </p:spPr>
        <p:txBody>
          <a:bodyPr/>
          <a:lstStyle/>
          <a:p>
            <a:r>
              <a:rPr lang="de-DE" dirty="0"/>
              <a:t>BIWO - 08 Project Work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82873" y="3532786"/>
            <a:ext cx="8944564" cy="492443"/>
          </a:xfrm>
        </p:spPr>
        <p:txBody>
          <a:bodyPr/>
          <a:lstStyle/>
          <a:p>
            <a:r>
              <a:rPr lang="de-DE" dirty="0"/>
              <a:t>Analysis of an autoencoder-based approach</a:t>
            </a:r>
            <a:endParaRPr lang="en-US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5095947" cy="569387"/>
          </a:xfrm>
        </p:spPr>
        <p:txBody>
          <a:bodyPr/>
          <a:lstStyle/>
          <a:p>
            <a:r>
              <a:rPr lang="en-US" dirty="0"/>
              <a:t>Room </a:t>
            </a:r>
            <a:r>
              <a:rPr lang="en-US" dirty="0" smtClean="0"/>
              <a:t>02-001</a:t>
            </a:r>
            <a:r>
              <a:rPr lang="en-US" dirty="0"/>
              <a:t>, August-Bebel-Str. </a:t>
            </a:r>
            <a:r>
              <a:rPr lang="en-US" dirty="0" smtClean="0"/>
              <a:t>30 // August </a:t>
            </a:r>
            <a:r>
              <a:rPr lang="en-US" dirty="0"/>
              <a:t>11, </a:t>
            </a:r>
            <a:r>
              <a:rPr lang="en-US" dirty="0" smtClean="0"/>
              <a:t>2022</a:t>
            </a:r>
          </a:p>
          <a:p>
            <a:r>
              <a:rPr lang="en-IN" dirty="0" smtClean="0"/>
              <a:t>By </a:t>
            </a:r>
            <a:r>
              <a:rPr lang="en-IN" dirty="0" err="1" smtClean="0"/>
              <a:t>Anvar</a:t>
            </a:r>
            <a:r>
              <a:rPr lang="en-IN" dirty="0" smtClean="0"/>
              <a:t> Mohamed Aslam </a:t>
            </a:r>
            <a:r>
              <a:rPr lang="en-IN" dirty="0" err="1" smtClean="0"/>
              <a:t>Sha</a:t>
            </a:r>
            <a:endParaRPr lang="en-US" dirty="0"/>
          </a:p>
        </p:txBody>
      </p:sp>
      <p:sp>
        <p:nvSpPr>
          <p:cNvPr id="9" name="Titel 4"/>
          <p:cNvSpPr txBox="1">
            <a:spLocks/>
          </p:cNvSpPr>
          <p:nvPr/>
        </p:nvSpPr>
        <p:spPr>
          <a:xfrm>
            <a:off x="882873" y="4044321"/>
            <a:ext cx="6916765" cy="492443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 anchorCtr="0">
            <a:sp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for determining the </a:t>
            </a:r>
            <a:r>
              <a:rPr lang="de-DE" dirty="0" smtClean="0"/>
              <a:t>configuration</a:t>
            </a:r>
            <a:endParaRPr lang="en-US" dirty="0"/>
          </a:p>
        </p:txBody>
      </p:sp>
      <p:sp>
        <p:nvSpPr>
          <p:cNvPr id="10" name="Titel 4"/>
          <p:cNvSpPr txBox="1">
            <a:spLocks/>
          </p:cNvSpPr>
          <p:nvPr/>
        </p:nvSpPr>
        <p:spPr>
          <a:xfrm>
            <a:off x="882873" y="4516701"/>
            <a:ext cx="4722447" cy="492443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 anchorCtr="0">
            <a:sp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of embedded obstacles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 smtClean="0"/>
              <a:t>Two-layer </a:t>
            </a:r>
            <a:r>
              <a:rPr lang="en-IN" b="0" dirty="0"/>
              <a:t>multilayer perceptron</a:t>
            </a:r>
            <a:endParaRPr lang="en-US" b="0" dirty="0"/>
          </a:p>
        </p:txBody>
      </p:sp>
      <p:sp>
        <p:nvSpPr>
          <p:cNvPr id="16" name="Oval 15"/>
          <p:cNvSpPr/>
          <p:nvPr/>
        </p:nvSpPr>
        <p:spPr>
          <a:xfrm>
            <a:off x="5394960" y="883920"/>
            <a:ext cx="711200" cy="711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645563" y="1085631"/>
                <a:ext cx="1987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63" y="1085631"/>
                <a:ext cx="198772" cy="307777"/>
              </a:xfrm>
              <a:prstGeom prst="rect">
                <a:avLst/>
              </a:prstGeom>
              <a:blipFill>
                <a:blip r:embed="rId2"/>
                <a:stretch>
                  <a:fillRect l="-27273" r="-3030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Oval 56"/>
          <p:cNvSpPr/>
          <p:nvPr/>
        </p:nvSpPr>
        <p:spPr>
          <a:xfrm>
            <a:off x="5394960" y="2999916"/>
            <a:ext cx="711200" cy="711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5645563" y="3201627"/>
                <a:ext cx="1799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63" y="3201627"/>
                <a:ext cx="179986" cy="307777"/>
              </a:xfrm>
              <a:prstGeom prst="rect">
                <a:avLst/>
              </a:prstGeom>
              <a:blipFill>
                <a:blip r:embed="rId3"/>
                <a:stretch>
                  <a:fillRect l="-16667" r="-16667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/>
          <p:cNvSpPr/>
          <p:nvPr/>
        </p:nvSpPr>
        <p:spPr>
          <a:xfrm>
            <a:off x="5394960" y="5115912"/>
            <a:ext cx="711200" cy="711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645563" y="5317623"/>
                <a:ext cx="3715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63" y="5317623"/>
                <a:ext cx="371512" cy="307777"/>
              </a:xfrm>
              <a:prstGeom prst="rect">
                <a:avLst/>
              </a:prstGeom>
              <a:blipFill>
                <a:blip r:embed="rId4"/>
                <a:stretch>
                  <a:fillRect l="-6557" r="-4918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/>
          <p:cNvSpPr/>
          <p:nvPr/>
        </p:nvSpPr>
        <p:spPr>
          <a:xfrm>
            <a:off x="1838960" y="1144841"/>
            <a:ext cx="711200" cy="711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2089563" y="1346552"/>
                <a:ext cx="1987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563" y="1346552"/>
                <a:ext cx="198772" cy="307777"/>
              </a:xfrm>
              <a:prstGeom prst="rect">
                <a:avLst/>
              </a:prstGeom>
              <a:blipFill>
                <a:blip r:embed="rId5"/>
                <a:stretch>
                  <a:fillRect l="-31250" r="-3125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/>
          <p:cNvSpPr/>
          <p:nvPr/>
        </p:nvSpPr>
        <p:spPr>
          <a:xfrm>
            <a:off x="1838960" y="2999916"/>
            <a:ext cx="711200" cy="711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2089563" y="3201627"/>
                <a:ext cx="1835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563" y="3201627"/>
                <a:ext cx="183575" cy="307777"/>
              </a:xfrm>
              <a:prstGeom prst="rect">
                <a:avLst/>
              </a:prstGeom>
              <a:blipFill>
                <a:blip r:embed="rId6"/>
                <a:stretch>
                  <a:fillRect l="-20000" r="-16667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/>
          <p:cNvSpPr/>
          <p:nvPr/>
        </p:nvSpPr>
        <p:spPr>
          <a:xfrm>
            <a:off x="1838960" y="4854991"/>
            <a:ext cx="711200" cy="711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089563" y="5056702"/>
                <a:ext cx="30514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563" y="5056702"/>
                <a:ext cx="305148" cy="307777"/>
              </a:xfrm>
              <a:prstGeom prst="rect">
                <a:avLst/>
              </a:prstGeom>
              <a:blipFill>
                <a:blip r:embed="rId7"/>
                <a:stretch>
                  <a:fillRect l="-10000" r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/>
          <p:cNvSpPr/>
          <p:nvPr/>
        </p:nvSpPr>
        <p:spPr>
          <a:xfrm>
            <a:off x="8950960" y="1144841"/>
            <a:ext cx="711200" cy="711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9201563" y="1346552"/>
                <a:ext cx="1987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563" y="1346552"/>
                <a:ext cx="198772" cy="307777"/>
              </a:xfrm>
              <a:prstGeom prst="rect">
                <a:avLst/>
              </a:prstGeom>
              <a:blipFill>
                <a:blip r:embed="rId8"/>
                <a:stretch>
                  <a:fillRect l="-27273" r="-3030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Oval 80"/>
          <p:cNvSpPr/>
          <p:nvPr/>
        </p:nvSpPr>
        <p:spPr>
          <a:xfrm>
            <a:off x="8950960" y="2999916"/>
            <a:ext cx="711200" cy="711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9201563" y="3201627"/>
                <a:ext cx="1633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563" y="3201627"/>
                <a:ext cx="163378" cy="307777"/>
              </a:xfrm>
              <a:prstGeom prst="rect">
                <a:avLst/>
              </a:prstGeom>
              <a:blipFill>
                <a:blip r:embed="rId9"/>
                <a:stretch>
                  <a:fillRect l="-29630" r="-2963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val 82"/>
          <p:cNvSpPr/>
          <p:nvPr/>
        </p:nvSpPr>
        <p:spPr>
          <a:xfrm>
            <a:off x="8950960" y="4854991"/>
            <a:ext cx="711200" cy="711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9201563" y="5056702"/>
                <a:ext cx="3598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1563" y="5056702"/>
                <a:ext cx="359842" cy="307777"/>
              </a:xfrm>
              <a:prstGeom prst="rect">
                <a:avLst/>
              </a:prstGeom>
              <a:blipFill>
                <a:blip r:embed="rId10"/>
                <a:stretch>
                  <a:fillRect l="-6780" r="-678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/>
          <p:cNvCxnSpPr>
            <a:stCxn id="75" idx="6"/>
            <a:endCxn id="57" idx="2"/>
          </p:cNvCxnSpPr>
          <p:nvPr/>
        </p:nvCxnSpPr>
        <p:spPr>
          <a:xfrm>
            <a:off x="2550160" y="3355516"/>
            <a:ext cx="284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57" idx="6"/>
            <a:endCxn id="81" idx="2"/>
          </p:cNvCxnSpPr>
          <p:nvPr/>
        </p:nvCxnSpPr>
        <p:spPr>
          <a:xfrm>
            <a:off x="6106160" y="3355516"/>
            <a:ext cx="284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73" idx="6"/>
            <a:endCxn id="16" idx="2"/>
          </p:cNvCxnSpPr>
          <p:nvPr/>
        </p:nvCxnSpPr>
        <p:spPr>
          <a:xfrm flipV="1">
            <a:off x="2550160" y="1239520"/>
            <a:ext cx="2844800" cy="260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73" idx="6"/>
            <a:endCxn id="57" idx="2"/>
          </p:cNvCxnSpPr>
          <p:nvPr/>
        </p:nvCxnSpPr>
        <p:spPr>
          <a:xfrm>
            <a:off x="2550160" y="1500441"/>
            <a:ext cx="2844800" cy="1855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73" idx="6"/>
            <a:endCxn id="59" idx="2"/>
          </p:cNvCxnSpPr>
          <p:nvPr/>
        </p:nvCxnSpPr>
        <p:spPr>
          <a:xfrm>
            <a:off x="2550160" y="1500441"/>
            <a:ext cx="2844800" cy="3971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75" idx="6"/>
            <a:endCxn id="16" idx="2"/>
          </p:cNvCxnSpPr>
          <p:nvPr/>
        </p:nvCxnSpPr>
        <p:spPr>
          <a:xfrm flipV="1">
            <a:off x="2550160" y="1239520"/>
            <a:ext cx="2844800" cy="2115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5" idx="6"/>
            <a:endCxn id="59" idx="2"/>
          </p:cNvCxnSpPr>
          <p:nvPr/>
        </p:nvCxnSpPr>
        <p:spPr>
          <a:xfrm>
            <a:off x="2550160" y="3355516"/>
            <a:ext cx="2844800" cy="2115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7" idx="6"/>
            <a:endCxn id="16" idx="2"/>
          </p:cNvCxnSpPr>
          <p:nvPr/>
        </p:nvCxnSpPr>
        <p:spPr>
          <a:xfrm flipV="1">
            <a:off x="2550160" y="1239520"/>
            <a:ext cx="2844800" cy="3971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77" idx="6"/>
            <a:endCxn id="57" idx="2"/>
          </p:cNvCxnSpPr>
          <p:nvPr/>
        </p:nvCxnSpPr>
        <p:spPr>
          <a:xfrm flipV="1">
            <a:off x="2550160" y="3355516"/>
            <a:ext cx="2844800" cy="1855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77" idx="6"/>
            <a:endCxn id="59" idx="2"/>
          </p:cNvCxnSpPr>
          <p:nvPr/>
        </p:nvCxnSpPr>
        <p:spPr>
          <a:xfrm>
            <a:off x="2550160" y="5210591"/>
            <a:ext cx="2844800" cy="260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16" idx="6"/>
            <a:endCxn id="79" idx="2"/>
          </p:cNvCxnSpPr>
          <p:nvPr/>
        </p:nvCxnSpPr>
        <p:spPr>
          <a:xfrm>
            <a:off x="6106160" y="1239520"/>
            <a:ext cx="2844800" cy="260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6" idx="6"/>
            <a:endCxn id="81" idx="2"/>
          </p:cNvCxnSpPr>
          <p:nvPr/>
        </p:nvCxnSpPr>
        <p:spPr>
          <a:xfrm>
            <a:off x="6106160" y="1239520"/>
            <a:ext cx="2844800" cy="2115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16" idx="6"/>
            <a:endCxn id="83" idx="2"/>
          </p:cNvCxnSpPr>
          <p:nvPr/>
        </p:nvCxnSpPr>
        <p:spPr>
          <a:xfrm>
            <a:off x="6106160" y="1239520"/>
            <a:ext cx="2844800" cy="3971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57" idx="6"/>
            <a:endCxn id="79" idx="2"/>
          </p:cNvCxnSpPr>
          <p:nvPr/>
        </p:nvCxnSpPr>
        <p:spPr>
          <a:xfrm flipV="1">
            <a:off x="6106160" y="1500441"/>
            <a:ext cx="2844800" cy="1855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57" idx="6"/>
            <a:endCxn id="83" idx="2"/>
          </p:cNvCxnSpPr>
          <p:nvPr/>
        </p:nvCxnSpPr>
        <p:spPr>
          <a:xfrm>
            <a:off x="6106160" y="3355516"/>
            <a:ext cx="2844800" cy="1855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59" idx="6"/>
            <a:endCxn id="79" idx="2"/>
          </p:cNvCxnSpPr>
          <p:nvPr/>
        </p:nvCxnSpPr>
        <p:spPr>
          <a:xfrm flipV="1">
            <a:off x="6106160" y="1500441"/>
            <a:ext cx="2844800" cy="3971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59" idx="6"/>
            <a:endCxn id="81" idx="2"/>
          </p:cNvCxnSpPr>
          <p:nvPr/>
        </p:nvCxnSpPr>
        <p:spPr>
          <a:xfrm flipV="1">
            <a:off x="6106160" y="3355516"/>
            <a:ext cx="2844800" cy="2115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59" idx="6"/>
            <a:endCxn id="83" idx="2"/>
          </p:cNvCxnSpPr>
          <p:nvPr/>
        </p:nvCxnSpPr>
        <p:spPr>
          <a:xfrm flipV="1">
            <a:off x="6106160" y="5210591"/>
            <a:ext cx="2844800" cy="260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942945" y="1345863"/>
                <a:ext cx="3147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45" y="1345863"/>
                <a:ext cx="314765" cy="307777"/>
              </a:xfrm>
              <a:prstGeom prst="rect">
                <a:avLst/>
              </a:prstGeom>
              <a:blipFill>
                <a:blip r:embed="rId11"/>
                <a:stretch>
                  <a:fillRect l="-9804" r="-784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/>
              <p:cNvSpPr/>
              <p:nvPr/>
            </p:nvSpPr>
            <p:spPr>
              <a:xfrm>
                <a:off x="866738" y="3147422"/>
                <a:ext cx="5017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4" name="Rectangle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38" y="3147422"/>
                <a:ext cx="501740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/>
              <p:cNvSpPr/>
              <p:nvPr/>
            </p:nvSpPr>
            <p:spPr>
              <a:xfrm>
                <a:off x="868214" y="5041314"/>
                <a:ext cx="593304" cy="4265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5" name="Rectangle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14" y="5041314"/>
                <a:ext cx="593304" cy="426527"/>
              </a:xfrm>
              <a:prstGeom prst="rect">
                <a:avLst/>
              </a:prstGeom>
              <a:blipFill>
                <a:blip r:embed="rId1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4518972" y="3013826"/>
                <a:ext cx="8075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e>
                        <m:sub>
                          <m: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972" y="3013826"/>
                <a:ext cx="807529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6351901" y="3013826"/>
                <a:ext cx="779381" cy="401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sup>
                          </m:sSup>
                        </m:e>
                        <m:sub>
                          <m: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901" y="3013826"/>
                <a:ext cx="779381" cy="401135"/>
              </a:xfrm>
              <a:prstGeom prst="rect">
                <a:avLst/>
              </a:prstGeom>
              <a:blipFill>
                <a:blip r:embed="rId1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10126025" y="1292096"/>
                <a:ext cx="690125" cy="401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sup>
                          </m:sSup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6025" y="1292096"/>
                <a:ext cx="690125" cy="401135"/>
              </a:xfrm>
              <a:prstGeom prst="rect">
                <a:avLst/>
              </a:prstGeom>
              <a:blipFill>
                <a:blip r:embed="rId1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10213110" y="3182156"/>
                <a:ext cx="673839" cy="401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sup>
                          </m:sSup>
                        </m:e>
                        <m:sub>
                          <m: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110" y="3182156"/>
                <a:ext cx="673839" cy="401135"/>
              </a:xfrm>
              <a:prstGeom prst="rect">
                <a:avLst/>
              </a:prstGeom>
              <a:blipFill>
                <a:blip r:embed="rId1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10213391" y="5072216"/>
                <a:ext cx="835293" cy="436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sup>
                          </m:sSup>
                        </m:e>
                        <m:sub>
                          <m:sSub>
                            <m:sSub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3391" y="5072216"/>
                <a:ext cx="835293" cy="436658"/>
              </a:xfrm>
              <a:prstGeom prst="rect">
                <a:avLst/>
              </a:prstGeom>
              <a:blipFill>
                <a:blip r:embed="rId18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/>
          <p:cNvCxnSpPr>
            <a:stCxn id="123" idx="3"/>
            <a:endCxn id="73" idx="2"/>
          </p:cNvCxnSpPr>
          <p:nvPr/>
        </p:nvCxnSpPr>
        <p:spPr>
          <a:xfrm>
            <a:off x="1257710" y="1499752"/>
            <a:ext cx="581250" cy="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257710" y="3355516"/>
            <a:ext cx="581250" cy="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1257710" y="5254577"/>
            <a:ext cx="581250" cy="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9666849" y="1490335"/>
            <a:ext cx="581250" cy="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>
            <a:off x="9666849" y="3388611"/>
            <a:ext cx="581250" cy="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9662160" y="5242997"/>
            <a:ext cx="581250" cy="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1659027" y="5763115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Input layer</a:t>
            </a:r>
            <a:endParaRPr lang="en-US" sz="2000" dirty="0"/>
          </a:p>
        </p:txBody>
      </p:sp>
      <p:sp>
        <p:nvSpPr>
          <p:cNvPr id="140" name="TextBox 139"/>
          <p:cNvSpPr txBox="1"/>
          <p:nvPr/>
        </p:nvSpPr>
        <p:spPr>
          <a:xfrm>
            <a:off x="5163225" y="5813202"/>
            <a:ext cx="1705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Hidden layer</a:t>
            </a:r>
            <a:endParaRPr lang="en-US" sz="2000" dirty="0"/>
          </a:p>
        </p:txBody>
      </p:sp>
      <p:sp>
        <p:nvSpPr>
          <p:cNvPr id="141" name="TextBox 140"/>
          <p:cNvSpPr txBox="1"/>
          <p:nvPr/>
        </p:nvSpPr>
        <p:spPr>
          <a:xfrm>
            <a:off x="8667423" y="5767955"/>
            <a:ext cx="1688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Output layer</a:t>
            </a:r>
            <a:endParaRPr lang="en-US" sz="2000" dirty="0"/>
          </a:p>
        </p:txBody>
      </p:sp>
      <p:sp>
        <p:nvSpPr>
          <p:cNvPr id="142" name="Oval 141"/>
          <p:cNvSpPr/>
          <p:nvPr/>
        </p:nvSpPr>
        <p:spPr>
          <a:xfrm>
            <a:off x="2163266" y="2183708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2163266" y="2384455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2163266" y="2581379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2163266" y="4050782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2163266" y="4251529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2163266" y="4448453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5714781" y="2056490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5714781" y="2257237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5714781" y="2454161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5744436" y="4178000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5744436" y="4378747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5744436" y="4575671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9286070" y="2190672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9286070" y="2391419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9286070" y="2588343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9286070" y="4043818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9286070" y="4244565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9286070" y="4441489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2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 smtClean="0"/>
              <a:t>Neuron processing</a:t>
            </a:r>
            <a:endParaRPr lang="en-US" b="0" dirty="0"/>
          </a:p>
        </p:txBody>
      </p:sp>
      <p:sp>
        <p:nvSpPr>
          <p:cNvPr id="73" name="Oval 72"/>
          <p:cNvSpPr/>
          <p:nvPr/>
        </p:nvSpPr>
        <p:spPr>
          <a:xfrm>
            <a:off x="1812540" y="1164471"/>
            <a:ext cx="711200" cy="711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2063143" y="1366182"/>
                <a:ext cx="3035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143" y="1366182"/>
                <a:ext cx="303545" cy="307777"/>
              </a:xfrm>
              <a:prstGeom prst="rect">
                <a:avLst/>
              </a:prstGeom>
              <a:blipFill>
                <a:blip r:embed="rId2"/>
                <a:stretch>
                  <a:fillRect l="-10000" r="-800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/>
          <p:cNvSpPr/>
          <p:nvPr/>
        </p:nvSpPr>
        <p:spPr>
          <a:xfrm>
            <a:off x="1825750" y="2345824"/>
            <a:ext cx="711200" cy="711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2076353" y="2547535"/>
                <a:ext cx="3095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353" y="2547535"/>
                <a:ext cx="309507" cy="307777"/>
              </a:xfrm>
              <a:prstGeom prst="rect">
                <a:avLst/>
              </a:prstGeom>
              <a:blipFill>
                <a:blip r:embed="rId3"/>
                <a:stretch>
                  <a:fillRect l="-12000" r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/>
          <p:cNvSpPr/>
          <p:nvPr/>
        </p:nvSpPr>
        <p:spPr>
          <a:xfrm>
            <a:off x="1825750" y="3527177"/>
            <a:ext cx="711200" cy="711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076353" y="3728888"/>
                <a:ext cx="3095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353" y="3728888"/>
                <a:ext cx="309507" cy="307777"/>
              </a:xfrm>
              <a:prstGeom prst="rect">
                <a:avLst/>
              </a:prstGeom>
              <a:blipFill>
                <a:blip r:embed="rId4"/>
                <a:stretch>
                  <a:fillRect l="-12000" r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TextBox 138"/>
          <p:cNvSpPr txBox="1"/>
          <p:nvPr/>
        </p:nvSpPr>
        <p:spPr>
          <a:xfrm>
            <a:off x="1817682" y="5563500"/>
            <a:ext cx="1877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Input neurons</a:t>
            </a:r>
            <a:endParaRPr lang="en-US" sz="2000" dirty="0"/>
          </a:p>
        </p:txBody>
      </p:sp>
      <p:sp>
        <p:nvSpPr>
          <p:cNvPr id="22" name="Oval 21"/>
          <p:cNvSpPr/>
          <p:nvPr/>
        </p:nvSpPr>
        <p:spPr>
          <a:xfrm>
            <a:off x="1825750" y="4613608"/>
            <a:ext cx="711200" cy="711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076353" y="4815319"/>
                <a:ext cx="3095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353" y="4815319"/>
                <a:ext cx="309507" cy="307777"/>
              </a:xfrm>
              <a:prstGeom prst="rect">
                <a:avLst/>
              </a:prstGeom>
              <a:blipFill>
                <a:blip r:embed="rId5"/>
                <a:stretch>
                  <a:fillRect l="-12000" r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/>
          <p:cNvSpPr/>
          <p:nvPr/>
        </p:nvSpPr>
        <p:spPr>
          <a:xfrm>
            <a:off x="4702537" y="2345532"/>
            <a:ext cx="1892845" cy="18928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044687" y="2672307"/>
                <a:ext cx="1501437" cy="1209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l-G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l-G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l-G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m:rPr>
                          <m:nor/>
                        </m:rPr>
                        <a:rPr lang="en-IN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687" y="2672307"/>
                <a:ext cx="1501437" cy="1209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>
            <a:stCxn id="73" idx="6"/>
            <a:endCxn id="24" idx="2"/>
          </p:cNvCxnSpPr>
          <p:nvPr/>
        </p:nvCxnSpPr>
        <p:spPr>
          <a:xfrm>
            <a:off x="2523740" y="1520071"/>
            <a:ext cx="2178797" cy="1771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75" idx="6"/>
            <a:endCxn id="24" idx="2"/>
          </p:cNvCxnSpPr>
          <p:nvPr/>
        </p:nvCxnSpPr>
        <p:spPr>
          <a:xfrm>
            <a:off x="2536950" y="2701424"/>
            <a:ext cx="2165587" cy="590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77" idx="6"/>
            <a:endCxn id="24" idx="2"/>
          </p:cNvCxnSpPr>
          <p:nvPr/>
        </p:nvCxnSpPr>
        <p:spPr>
          <a:xfrm flipV="1">
            <a:off x="2536950" y="3291955"/>
            <a:ext cx="2165587" cy="5908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22" idx="6"/>
            <a:endCxn id="24" idx="2"/>
          </p:cNvCxnSpPr>
          <p:nvPr/>
        </p:nvCxnSpPr>
        <p:spPr>
          <a:xfrm flipV="1">
            <a:off x="2536950" y="3291955"/>
            <a:ext cx="2165587" cy="16772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007360" y="1875671"/>
            <a:ext cx="298569" cy="2985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007359" y="2726636"/>
            <a:ext cx="298569" cy="2985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007358" y="3555547"/>
            <a:ext cx="298569" cy="2985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007360" y="4375031"/>
            <a:ext cx="298569" cy="2985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stCxn id="24" idx="6"/>
          </p:cNvCxnSpPr>
          <p:nvPr/>
        </p:nvCxnSpPr>
        <p:spPr>
          <a:xfrm>
            <a:off x="6595382" y="3291955"/>
            <a:ext cx="5572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7152640" y="2326869"/>
            <a:ext cx="1892845" cy="18928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8099062" y="2672307"/>
            <a:ext cx="0" cy="121047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426960" y="3273291"/>
            <a:ext cx="13817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660640" y="3273291"/>
            <a:ext cx="438422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8099062" y="2875920"/>
            <a:ext cx="397371" cy="39737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297747" y="3189706"/>
            <a:ext cx="817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Input</a:t>
            </a:r>
            <a:endParaRPr lang="en-US" sz="2000" dirty="0"/>
          </a:p>
        </p:txBody>
      </p:sp>
      <p:sp>
        <p:nvSpPr>
          <p:cNvPr id="56" name="TextBox 55"/>
          <p:cNvSpPr txBox="1"/>
          <p:nvPr/>
        </p:nvSpPr>
        <p:spPr>
          <a:xfrm>
            <a:off x="7336832" y="2500407"/>
            <a:ext cx="1035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Output</a:t>
            </a:r>
            <a:endParaRPr lang="en-US" sz="2000" dirty="0"/>
          </a:p>
        </p:txBody>
      </p:sp>
      <p:cxnSp>
        <p:nvCxnSpPr>
          <p:cNvPr id="47" name="Straight Arrow Connector 46"/>
          <p:cNvCxnSpPr>
            <a:stCxn id="45" idx="6"/>
          </p:cNvCxnSpPr>
          <p:nvPr/>
        </p:nvCxnSpPr>
        <p:spPr>
          <a:xfrm flipV="1">
            <a:off x="9045485" y="3273291"/>
            <a:ext cx="80971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9855200" y="2917691"/>
            <a:ext cx="600364" cy="637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097654" y="3074605"/>
            <a:ext cx="22629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o</a:t>
            </a:r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967807" y="4331968"/>
            <a:ext cx="1899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Weighted sum</a:t>
            </a:r>
            <a:endParaRPr lang="en-US" sz="2000" dirty="0"/>
          </a:p>
        </p:txBody>
      </p:sp>
      <p:sp>
        <p:nvSpPr>
          <p:cNvPr id="66" name="TextBox 65"/>
          <p:cNvSpPr txBox="1"/>
          <p:nvPr/>
        </p:nvSpPr>
        <p:spPr>
          <a:xfrm>
            <a:off x="7097826" y="4348133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Activation function</a:t>
            </a:r>
            <a:endParaRPr lang="en-US" sz="2000" dirty="0"/>
          </a:p>
        </p:txBody>
      </p:sp>
      <p:sp>
        <p:nvSpPr>
          <p:cNvPr id="67" name="TextBox 66"/>
          <p:cNvSpPr txBox="1"/>
          <p:nvPr/>
        </p:nvSpPr>
        <p:spPr>
          <a:xfrm>
            <a:off x="9717587" y="3628892"/>
            <a:ext cx="1973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Output neuron</a:t>
            </a:r>
            <a:endParaRPr lang="en-US" sz="2000" dirty="0"/>
          </a:p>
        </p:txBody>
      </p:sp>
      <p:sp>
        <p:nvSpPr>
          <p:cNvPr id="68" name="TextBox 67"/>
          <p:cNvSpPr txBox="1"/>
          <p:nvPr/>
        </p:nvSpPr>
        <p:spPr>
          <a:xfrm>
            <a:off x="3215075" y="1648300"/>
            <a:ext cx="95795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Weights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flipH="1">
            <a:off x="7749466" y="3896745"/>
            <a:ext cx="970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err="1" smtClean="0"/>
              <a:t>ReLu</a:t>
            </a:r>
            <a:endParaRPr lang="en-US" sz="2000" dirty="0"/>
          </a:p>
        </p:txBody>
      </p:sp>
      <p:sp>
        <p:nvSpPr>
          <p:cNvPr id="9" name="Freeform 8"/>
          <p:cNvSpPr/>
          <p:nvPr/>
        </p:nvSpPr>
        <p:spPr>
          <a:xfrm>
            <a:off x="8238309" y="2101021"/>
            <a:ext cx="714102" cy="240927"/>
          </a:xfrm>
          <a:custGeom>
            <a:avLst/>
            <a:gdLst>
              <a:gd name="connsiteX0" fmla="*/ 0 w 714102"/>
              <a:gd name="connsiteY0" fmla="*/ 224168 h 240927"/>
              <a:gd name="connsiteX1" fmla="*/ 435428 w 714102"/>
              <a:gd name="connsiteY1" fmla="*/ 224168 h 240927"/>
              <a:gd name="connsiteX2" fmla="*/ 461554 w 714102"/>
              <a:gd name="connsiteY2" fmla="*/ 49996 h 240927"/>
              <a:gd name="connsiteX3" fmla="*/ 714102 w 714102"/>
              <a:gd name="connsiteY3" fmla="*/ 23870 h 240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4102" h="240927">
                <a:moveTo>
                  <a:pt x="0" y="224168"/>
                </a:moveTo>
                <a:cubicBezTo>
                  <a:pt x="179251" y="238682"/>
                  <a:pt x="358503" y="253197"/>
                  <a:pt x="435428" y="224168"/>
                </a:cubicBezTo>
                <a:cubicBezTo>
                  <a:pt x="512353" y="195139"/>
                  <a:pt x="415108" y="83379"/>
                  <a:pt x="461554" y="49996"/>
                </a:cubicBezTo>
                <a:cubicBezTo>
                  <a:pt x="508000" y="16613"/>
                  <a:pt x="595085" y="-28381"/>
                  <a:pt x="714102" y="238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952411" y="1942562"/>
                <a:ext cx="19632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411" y="1942562"/>
                <a:ext cx="1963230" cy="307777"/>
              </a:xfrm>
              <a:prstGeom prst="rect">
                <a:avLst/>
              </a:prstGeom>
              <a:blipFill>
                <a:blip r:embed="rId7"/>
                <a:stretch>
                  <a:fillRect l="-4037" t="-4000" r="-4037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674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6 -3.7037E-7 L 0.12279 0.1847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33" y="923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6 -4.44444E-6 L 0.12279 0.0601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33" y="300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6 2.22222E-6 L 0.12279 -0.0564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33" y="-282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6 -2.22222E-6 L 0.12279 -0.1759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33" y="-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0" grpId="0" animBg="1"/>
      <p:bldP spid="41" grpId="0" animBg="1"/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4732065" cy="553998"/>
          </a:xfrm>
        </p:spPr>
        <p:txBody>
          <a:bodyPr/>
          <a:lstStyle/>
          <a:p>
            <a:pPr lvl="5"/>
            <a:r>
              <a:rPr lang="en-US" sz="3600" b="1" dirty="0" smtClean="0">
                <a:solidFill>
                  <a:schemeClr val="bg1"/>
                </a:solidFill>
                <a:latin typeface="+mj-lt"/>
              </a:rPr>
              <a:t>Computation graphs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006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Computation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Computational graphs are a type of graph that can be used to </a:t>
            </a:r>
            <a:r>
              <a:rPr lang="en-US" sz="2000" dirty="0"/>
              <a:t>represent mathematical expressions</a:t>
            </a:r>
            <a:r>
              <a:rPr lang="en-US" sz="2000" b="0" dirty="0" smtClean="0"/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In general, the computational graph is a directed graph that is used for expressing and </a:t>
            </a:r>
            <a:r>
              <a:rPr lang="en-US" sz="2000" dirty="0"/>
              <a:t>evaluating mathematical expressions</a:t>
            </a:r>
            <a:r>
              <a:rPr lang="en-US" sz="2000" b="0" dirty="0" smtClean="0"/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These can be used for two different types of calculations</a:t>
            </a:r>
            <a:r>
              <a:rPr lang="en-US" sz="2000" b="0" dirty="0" smtClean="0"/>
              <a:t>:</a:t>
            </a:r>
            <a:endParaRPr lang="en-US" sz="2000" b="0" dirty="0"/>
          </a:p>
          <a:p>
            <a:pPr marL="709200" lvl="2" indent="-457200">
              <a:buFont typeface="+mj-lt"/>
              <a:buAutoNum type="alphaLcPeriod"/>
            </a:pPr>
            <a:r>
              <a:rPr lang="en-US" sz="2000" b="1" dirty="0" err="1" smtClean="0"/>
              <a:t>Forwardpass</a:t>
            </a:r>
            <a:endParaRPr lang="en-US" sz="2000" b="1" dirty="0"/>
          </a:p>
          <a:p>
            <a:pPr marL="709200" lvl="2" indent="-457200">
              <a:buFont typeface="+mj-lt"/>
              <a:buAutoNum type="alphaLcPeriod"/>
            </a:pPr>
            <a:r>
              <a:rPr lang="en-US" sz="2000" b="1" dirty="0" err="1" smtClean="0"/>
              <a:t>Backwarpass</a:t>
            </a:r>
            <a:endParaRPr lang="de-DE" sz="2000" b="1" dirty="0"/>
          </a:p>
        </p:txBody>
      </p:sp>
    </p:spTree>
    <p:extLst>
      <p:ext uri="{BB962C8B-B14F-4D97-AF65-F5344CB8AC3E}">
        <p14:creationId xmlns:p14="http://schemas.microsoft.com/office/powerpoint/2010/main" val="204278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Computation graph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08339" y="1376105"/>
                <a:ext cx="6623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39" y="1376105"/>
                <a:ext cx="66236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904238" y="1960880"/>
                <a:ext cx="7473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38" y="1960880"/>
                <a:ext cx="74732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908339" y="2535495"/>
                <a:ext cx="6623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39" y="2535495"/>
                <a:ext cx="66236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910297" y="3130430"/>
                <a:ext cx="7473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97" y="3130430"/>
                <a:ext cx="74732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910297" y="3705045"/>
                <a:ext cx="5223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97" y="3705045"/>
                <a:ext cx="52232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/>
          <p:cNvSpPr/>
          <p:nvPr/>
        </p:nvSpPr>
        <p:spPr>
          <a:xfrm>
            <a:off x="1239520" y="4074160"/>
            <a:ext cx="203702" cy="325120"/>
          </a:xfrm>
          <a:custGeom>
            <a:avLst/>
            <a:gdLst>
              <a:gd name="connsiteX0" fmla="*/ 0 w 203702"/>
              <a:gd name="connsiteY0" fmla="*/ 0 h 325120"/>
              <a:gd name="connsiteX1" fmla="*/ 203200 w 203702"/>
              <a:gd name="connsiteY1" fmla="*/ 101600 h 325120"/>
              <a:gd name="connsiteX2" fmla="*/ 60960 w 203702"/>
              <a:gd name="connsiteY2" fmla="*/ 264160 h 325120"/>
              <a:gd name="connsiteX3" fmla="*/ 172720 w 203702"/>
              <a:gd name="connsiteY3" fmla="*/ 325120 h 32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702" h="325120">
                <a:moveTo>
                  <a:pt x="0" y="0"/>
                </a:moveTo>
                <a:cubicBezTo>
                  <a:pt x="96520" y="28786"/>
                  <a:pt x="193040" y="57573"/>
                  <a:pt x="203200" y="101600"/>
                </a:cubicBezTo>
                <a:cubicBezTo>
                  <a:pt x="213360" y="145627"/>
                  <a:pt x="66040" y="226907"/>
                  <a:pt x="60960" y="264160"/>
                </a:cubicBezTo>
                <a:cubicBezTo>
                  <a:pt x="55880" y="301413"/>
                  <a:pt x="172720" y="325120"/>
                  <a:pt x="172720" y="32512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32448" y="4399280"/>
            <a:ext cx="679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Bias</a:t>
            </a:r>
            <a:endParaRPr lang="en-US" sz="20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373224" y="1344117"/>
            <a:ext cx="0" cy="34232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>
            <a:off x="7521305" y="2655649"/>
            <a:ext cx="0" cy="34232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937140" y="1725692"/>
            <a:ext cx="3041710" cy="30417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161810" y="4335304"/>
                <a:ext cx="356059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810" y="4335304"/>
                <a:ext cx="356059" cy="3416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067658" y="1285605"/>
                <a:ext cx="175048" cy="249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658" y="1285605"/>
                <a:ext cx="175048" cy="249299"/>
              </a:xfrm>
              <a:prstGeom prst="rect">
                <a:avLst/>
              </a:prstGeom>
              <a:blipFill>
                <a:blip r:embed="rId8"/>
                <a:stretch>
                  <a:fillRect l="-24138" r="-24138" b="-24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 21"/>
          <p:cNvSpPr/>
          <p:nvPr/>
        </p:nvSpPr>
        <p:spPr>
          <a:xfrm>
            <a:off x="8439151" y="2132092"/>
            <a:ext cx="768713" cy="609600"/>
          </a:xfrm>
          <a:custGeom>
            <a:avLst/>
            <a:gdLst>
              <a:gd name="connsiteX0" fmla="*/ 128633 w 768713"/>
              <a:gd name="connsiteY0" fmla="*/ 0 h 609600"/>
              <a:gd name="connsiteX1" fmla="*/ 47353 w 768713"/>
              <a:gd name="connsiteY1" fmla="*/ 518160 h 609600"/>
              <a:gd name="connsiteX2" fmla="*/ 768713 w 768713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8713" h="609600">
                <a:moveTo>
                  <a:pt x="128633" y="0"/>
                </a:moveTo>
                <a:cubicBezTo>
                  <a:pt x="34653" y="208280"/>
                  <a:pt x="-59327" y="416560"/>
                  <a:pt x="47353" y="518160"/>
                </a:cubicBezTo>
                <a:cubicBezTo>
                  <a:pt x="154033" y="619760"/>
                  <a:pt x="526566" y="540173"/>
                  <a:pt x="768713" y="6096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9232948" y="2584826"/>
                <a:ext cx="133382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948" y="2584826"/>
                <a:ext cx="1333827" cy="307777"/>
              </a:xfrm>
              <a:prstGeom prst="rect">
                <a:avLst/>
              </a:prstGeom>
              <a:blipFill>
                <a:blip r:embed="rId9"/>
                <a:stretch>
                  <a:fillRect l="-3670" r="-4128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/>
          <p:cNvSpPr/>
          <p:nvPr/>
        </p:nvSpPr>
        <p:spPr>
          <a:xfrm>
            <a:off x="6870269" y="3210202"/>
            <a:ext cx="121920" cy="121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748349" y="3783091"/>
            <a:ext cx="121920" cy="121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284268" y="3088282"/>
            <a:ext cx="121920" cy="121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752555" y="2892603"/>
            <a:ext cx="121920" cy="121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457995" y="2560875"/>
            <a:ext cx="121920" cy="121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172493" y="4011250"/>
            <a:ext cx="121920" cy="121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579915" y="3371612"/>
            <a:ext cx="121920" cy="121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063133" y="2436010"/>
            <a:ext cx="121920" cy="121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8378191" y="2133108"/>
            <a:ext cx="121920" cy="121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17" idx="3"/>
          </p:cNvCxnSpPr>
          <p:nvPr/>
        </p:nvCxnSpPr>
        <p:spPr>
          <a:xfrm>
            <a:off x="1570700" y="1668493"/>
            <a:ext cx="1111540" cy="87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8" idx="3"/>
          </p:cNvCxnSpPr>
          <p:nvPr/>
        </p:nvCxnSpPr>
        <p:spPr>
          <a:xfrm flipV="1">
            <a:off x="1570700" y="2555815"/>
            <a:ext cx="1111540" cy="272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92124" y="2326369"/>
            <a:ext cx="26228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Two inputs</a:t>
            </a:r>
          </a:p>
          <a:p>
            <a:r>
              <a:rPr lang="en-US" sz="2000" dirty="0" smtClean="0"/>
              <a:t>but only one sample</a:t>
            </a:r>
          </a:p>
          <a:p>
            <a:r>
              <a:rPr lang="en-US" sz="2000" dirty="0" smtClean="0"/>
              <a:t>i.e. scalar inputs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768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0.00091 -0.16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1625 L 3.95833E-6 -4.07407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/>
      <p:bldP spid="2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Computation graph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08339" y="1376105"/>
                <a:ext cx="6623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39" y="1376105"/>
                <a:ext cx="66236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904238" y="1960880"/>
                <a:ext cx="7473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38" y="1960880"/>
                <a:ext cx="74732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908339" y="2535495"/>
                <a:ext cx="6623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39" y="2535495"/>
                <a:ext cx="66236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910297" y="3130430"/>
                <a:ext cx="7473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97" y="3130430"/>
                <a:ext cx="74732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910297" y="3705045"/>
                <a:ext cx="5223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97" y="3705045"/>
                <a:ext cx="52232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>
            <a:stCxn id="58" idx="3"/>
          </p:cNvCxnSpPr>
          <p:nvPr/>
        </p:nvCxnSpPr>
        <p:spPr>
          <a:xfrm flipV="1">
            <a:off x="1570700" y="2824480"/>
            <a:ext cx="159922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7" idx="3"/>
          </p:cNvCxnSpPr>
          <p:nvPr/>
        </p:nvCxnSpPr>
        <p:spPr>
          <a:xfrm>
            <a:off x="1570700" y="1668493"/>
            <a:ext cx="1599220" cy="1159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7" idx="3"/>
          </p:cNvCxnSpPr>
          <p:nvPr/>
        </p:nvCxnSpPr>
        <p:spPr>
          <a:xfrm>
            <a:off x="1651558" y="2253268"/>
            <a:ext cx="1518362" cy="574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9" idx="3"/>
          </p:cNvCxnSpPr>
          <p:nvPr/>
        </p:nvCxnSpPr>
        <p:spPr>
          <a:xfrm flipV="1">
            <a:off x="1657617" y="2827883"/>
            <a:ext cx="1512303" cy="594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0" idx="3"/>
          </p:cNvCxnSpPr>
          <p:nvPr/>
        </p:nvCxnSpPr>
        <p:spPr>
          <a:xfrm flipV="1">
            <a:off x="1432619" y="2824480"/>
            <a:ext cx="1737301" cy="1172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169920" y="2584568"/>
                <a:ext cx="3266022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920" y="2584568"/>
                <a:ext cx="3266022" cy="461665"/>
              </a:xfrm>
              <a:prstGeom prst="rect">
                <a:avLst/>
              </a:prstGeom>
              <a:blipFill>
                <a:blip r:embed="rId7"/>
                <a:stretch>
                  <a:fillRect b="-128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3881743" y="2207902"/>
            <a:ext cx="1899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Weighted sum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2079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Computation graph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08339" y="1376105"/>
                <a:ext cx="6623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39" y="1376105"/>
                <a:ext cx="66236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904238" y="1960880"/>
                <a:ext cx="7473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38" y="1960880"/>
                <a:ext cx="74732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908339" y="2535495"/>
                <a:ext cx="6623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39" y="2535495"/>
                <a:ext cx="66236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910297" y="3130430"/>
                <a:ext cx="7473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97" y="3130430"/>
                <a:ext cx="74732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910297" y="3705045"/>
                <a:ext cx="5223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97" y="3705045"/>
                <a:ext cx="52232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>
            <a:stCxn id="58" idx="3"/>
          </p:cNvCxnSpPr>
          <p:nvPr/>
        </p:nvCxnSpPr>
        <p:spPr>
          <a:xfrm flipV="1">
            <a:off x="1570700" y="2824480"/>
            <a:ext cx="159922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7" idx="3"/>
          </p:cNvCxnSpPr>
          <p:nvPr/>
        </p:nvCxnSpPr>
        <p:spPr>
          <a:xfrm>
            <a:off x="1570700" y="1668493"/>
            <a:ext cx="1599220" cy="1159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7" idx="3"/>
          </p:cNvCxnSpPr>
          <p:nvPr/>
        </p:nvCxnSpPr>
        <p:spPr>
          <a:xfrm>
            <a:off x="1651558" y="2253268"/>
            <a:ext cx="1518362" cy="574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9" idx="3"/>
          </p:cNvCxnSpPr>
          <p:nvPr/>
        </p:nvCxnSpPr>
        <p:spPr>
          <a:xfrm flipV="1">
            <a:off x="1657617" y="2827883"/>
            <a:ext cx="1512303" cy="594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0" idx="3"/>
          </p:cNvCxnSpPr>
          <p:nvPr/>
        </p:nvCxnSpPr>
        <p:spPr>
          <a:xfrm flipV="1">
            <a:off x="1432619" y="2824480"/>
            <a:ext cx="1737301" cy="1172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169920" y="2584568"/>
                <a:ext cx="3266022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920" y="2584568"/>
                <a:ext cx="3266022" cy="461665"/>
              </a:xfrm>
              <a:prstGeom prst="rect">
                <a:avLst/>
              </a:prstGeom>
              <a:blipFill>
                <a:blip r:embed="rId7"/>
                <a:stretch>
                  <a:fillRect b="-128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20991" y="2630734"/>
                <a:ext cx="1552028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991" y="2630734"/>
                <a:ext cx="1552028" cy="369332"/>
              </a:xfrm>
              <a:prstGeom prst="rect">
                <a:avLst/>
              </a:prstGeom>
              <a:blipFill>
                <a:blip r:embed="rId8"/>
                <a:stretch>
                  <a:fillRect l="-1556" r="-5447" b="-3225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>
            <a:stCxn id="14" idx="3"/>
            <a:endCxn id="7" idx="1"/>
          </p:cNvCxnSpPr>
          <p:nvPr/>
        </p:nvCxnSpPr>
        <p:spPr>
          <a:xfrm flipV="1">
            <a:off x="6435942" y="2815400"/>
            <a:ext cx="3850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81743" y="2207902"/>
            <a:ext cx="1899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Weighted sum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6493125" y="1960880"/>
            <a:ext cx="2396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Sigmoid </a:t>
            </a:r>
          </a:p>
          <a:p>
            <a:r>
              <a:rPr lang="en-US" sz="2000" dirty="0" smtClean="0"/>
              <a:t>activation function</a:t>
            </a:r>
            <a:endParaRPr lang="en-US" sz="2000" dirty="0"/>
          </a:p>
        </p:txBody>
      </p:sp>
      <p:cxnSp>
        <p:nvCxnSpPr>
          <p:cNvPr id="5" name="Straight Connector 4"/>
          <p:cNvCxnSpPr>
            <a:stCxn id="7" idx="2"/>
          </p:cNvCxnSpPr>
          <p:nvPr/>
        </p:nvCxnSpPr>
        <p:spPr>
          <a:xfrm>
            <a:off x="7597005" y="3000066"/>
            <a:ext cx="5578" cy="715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22791" y="3754822"/>
                <a:ext cx="1759584" cy="58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791" y="3754822"/>
                <a:ext cx="1759584" cy="5833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320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 err="1" smtClean="0"/>
              <a:t>Forwardpass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08339" y="1376105"/>
                <a:ext cx="6623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39" y="1376105"/>
                <a:ext cx="66236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904238" y="1960880"/>
                <a:ext cx="7473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38" y="1960880"/>
                <a:ext cx="74732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908339" y="2535495"/>
                <a:ext cx="6623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39" y="2535495"/>
                <a:ext cx="66236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910297" y="3130430"/>
                <a:ext cx="7473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97" y="3130430"/>
                <a:ext cx="74732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910297" y="3705045"/>
                <a:ext cx="5223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97" y="3705045"/>
                <a:ext cx="52232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>
            <a:stCxn id="58" idx="3"/>
          </p:cNvCxnSpPr>
          <p:nvPr/>
        </p:nvCxnSpPr>
        <p:spPr>
          <a:xfrm flipV="1">
            <a:off x="1570700" y="2824480"/>
            <a:ext cx="159922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7" idx="3"/>
          </p:cNvCxnSpPr>
          <p:nvPr/>
        </p:nvCxnSpPr>
        <p:spPr>
          <a:xfrm>
            <a:off x="1570700" y="1668493"/>
            <a:ext cx="1599220" cy="1159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7" idx="3"/>
          </p:cNvCxnSpPr>
          <p:nvPr/>
        </p:nvCxnSpPr>
        <p:spPr>
          <a:xfrm>
            <a:off x="1651558" y="2253268"/>
            <a:ext cx="1518362" cy="574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9" idx="3"/>
          </p:cNvCxnSpPr>
          <p:nvPr/>
        </p:nvCxnSpPr>
        <p:spPr>
          <a:xfrm flipV="1">
            <a:off x="1657617" y="2827883"/>
            <a:ext cx="1512303" cy="594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0" idx="3"/>
          </p:cNvCxnSpPr>
          <p:nvPr/>
        </p:nvCxnSpPr>
        <p:spPr>
          <a:xfrm flipV="1">
            <a:off x="1432619" y="2824480"/>
            <a:ext cx="1737301" cy="1172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169920" y="2584568"/>
                <a:ext cx="3266022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920" y="2584568"/>
                <a:ext cx="3266022" cy="461665"/>
              </a:xfrm>
              <a:prstGeom prst="rect">
                <a:avLst/>
              </a:prstGeom>
              <a:blipFill>
                <a:blip r:embed="rId7"/>
                <a:stretch>
                  <a:fillRect b="-128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20991" y="2625734"/>
                <a:ext cx="1552028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991" y="2625734"/>
                <a:ext cx="1552028" cy="369332"/>
              </a:xfrm>
              <a:prstGeom prst="rect">
                <a:avLst/>
              </a:prstGeom>
              <a:blipFill>
                <a:blip r:embed="rId8"/>
                <a:stretch>
                  <a:fillRect l="-1556" r="-5447" b="-3225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14" idx="3"/>
            <a:endCxn id="7" idx="1"/>
          </p:cNvCxnSpPr>
          <p:nvPr/>
        </p:nvCxnSpPr>
        <p:spPr>
          <a:xfrm flipV="1">
            <a:off x="6435942" y="2810400"/>
            <a:ext cx="385049" cy="5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758068" y="2625734"/>
                <a:ext cx="1796902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068" y="2625734"/>
                <a:ext cx="1796902" cy="369332"/>
              </a:xfrm>
              <a:prstGeom prst="rect">
                <a:avLst/>
              </a:prstGeom>
              <a:blipFill>
                <a:blip r:embed="rId9"/>
                <a:stretch>
                  <a:fillRect l="-3041" r="-676" b="-3225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>
            <a:stCxn id="7" idx="3"/>
            <a:endCxn id="25" idx="1"/>
          </p:cNvCxnSpPr>
          <p:nvPr/>
        </p:nvCxnSpPr>
        <p:spPr>
          <a:xfrm>
            <a:off x="8373019" y="2810400"/>
            <a:ext cx="3850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169920" y="3206717"/>
            <a:ext cx="178574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Forward pass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81743" y="2207902"/>
            <a:ext cx="1899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Weighted sum</a:t>
            </a:r>
            <a:endParaRPr lang="en-US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6493125" y="1960880"/>
            <a:ext cx="2396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Sigmoid </a:t>
            </a:r>
          </a:p>
          <a:p>
            <a:r>
              <a:rPr lang="en-US" sz="2000" dirty="0" smtClean="0"/>
              <a:t>activation function</a:t>
            </a:r>
            <a:endParaRPr lang="en-US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8837216" y="2244732"/>
            <a:ext cx="1857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Squared error</a:t>
            </a:r>
            <a:endParaRPr lang="en-US" sz="2000" dirty="0"/>
          </a:p>
        </p:txBody>
      </p:sp>
      <p:cxnSp>
        <p:nvCxnSpPr>
          <p:cNvPr id="5" name="Straight Connector 4"/>
          <p:cNvCxnSpPr>
            <a:stCxn id="25" idx="2"/>
          </p:cNvCxnSpPr>
          <p:nvPr/>
        </p:nvCxnSpPr>
        <p:spPr>
          <a:xfrm flipH="1">
            <a:off x="9649097" y="2995066"/>
            <a:ext cx="7422" cy="1002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833088" y="4012822"/>
            <a:ext cx="4267515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For multiple samples mean of the </a:t>
            </a:r>
          </a:p>
          <a:p>
            <a:r>
              <a:rPr lang="en-US" sz="2000" dirty="0" smtClean="0">
                <a:solidFill>
                  <a:schemeClr val="accent1"/>
                </a:solidFill>
              </a:rPr>
              <a:t>squared errors is optimized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64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 err="1" smtClean="0"/>
              <a:t>Backwardpass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08339" y="1376105"/>
                <a:ext cx="6623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39" y="1376105"/>
                <a:ext cx="66236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904238" y="1960880"/>
                <a:ext cx="7473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38" y="1960880"/>
                <a:ext cx="74732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908339" y="2535495"/>
                <a:ext cx="6623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39" y="2535495"/>
                <a:ext cx="66236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910297" y="3130430"/>
                <a:ext cx="7473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97" y="3130430"/>
                <a:ext cx="74732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910297" y="3705045"/>
                <a:ext cx="5223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97" y="3705045"/>
                <a:ext cx="52232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>
            <a:stCxn id="58" idx="3"/>
          </p:cNvCxnSpPr>
          <p:nvPr/>
        </p:nvCxnSpPr>
        <p:spPr>
          <a:xfrm flipV="1">
            <a:off x="1570700" y="2824480"/>
            <a:ext cx="159922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7" idx="3"/>
          </p:cNvCxnSpPr>
          <p:nvPr/>
        </p:nvCxnSpPr>
        <p:spPr>
          <a:xfrm>
            <a:off x="1570700" y="1668493"/>
            <a:ext cx="1599220" cy="1159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7" idx="3"/>
          </p:cNvCxnSpPr>
          <p:nvPr/>
        </p:nvCxnSpPr>
        <p:spPr>
          <a:xfrm>
            <a:off x="1651558" y="2253268"/>
            <a:ext cx="1518362" cy="574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9" idx="3"/>
          </p:cNvCxnSpPr>
          <p:nvPr/>
        </p:nvCxnSpPr>
        <p:spPr>
          <a:xfrm flipV="1">
            <a:off x="1657617" y="2827883"/>
            <a:ext cx="1512303" cy="594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0" idx="3"/>
          </p:cNvCxnSpPr>
          <p:nvPr/>
        </p:nvCxnSpPr>
        <p:spPr>
          <a:xfrm flipV="1">
            <a:off x="1432619" y="2824480"/>
            <a:ext cx="1737301" cy="1172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169920" y="2584568"/>
                <a:ext cx="3266022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920" y="2584568"/>
                <a:ext cx="3266022" cy="461665"/>
              </a:xfrm>
              <a:prstGeom prst="rect">
                <a:avLst/>
              </a:prstGeom>
              <a:blipFill>
                <a:blip r:embed="rId7"/>
                <a:stretch>
                  <a:fillRect b="-128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20991" y="2625734"/>
                <a:ext cx="1552028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991" y="2625734"/>
                <a:ext cx="1552028" cy="369332"/>
              </a:xfrm>
              <a:prstGeom prst="rect">
                <a:avLst/>
              </a:prstGeom>
              <a:blipFill>
                <a:blip r:embed="rId8"/>
                <a:stretch>
                  <a:fillRect l="-1556" r="-5447" b="-3225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14" idx="3"/>
            <a:endCxn id="7" idx="1"/>
          </p:cNvCxnSpPr>
          <p:nvPr/>
        </p:nvCxnSpPr>
        <p:spPr>
          <a:xfrm flipV="1">
            <a:off x="6435942" y="2810400"/>
            <a:ext cx="385049" cy="5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758068" y="2625734"/>
                <a:ext cx="1796902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068" y="2625734"/>
                <a:ext cx="1796902" cy="369332"/>
              </a:xfrm>
              <a:prstGeom prst="rect">
                <a:avLst/>
              </a:prstGeom>
              <a:blipFill>
                <a:blip r:embed="rId9"/>
                <a:stretch>
                  <a:fillRect l="-3041" r="-676" b="-3225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>
            <a:stCxn id="7" idx="3"/>
            <a:endCxn id="25" idx="1"/>
          </p:cNvCxnSpPr>
          <p:nvPr/>
        </p:nvCxnSpPr>
        <p:spPr>
          <a:xfrm>
            <a:off x="8373019" y="2810400"/>
            <a:ext cx="3850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25" idx="0"/>
          </p:cNvCxnSpPr>
          <p:nvPr/>
        </p:nvCxnSpPr>
        <p:spPr>
          <a:xfrm rot="16200000" flipV="1">
            <a:off x="8787057" y="1756272"/>
            <a:ext cx="840476" cy="898448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7" idx="0"/>
          </p:cNvCxnSpPr>
          <p:nvPr/>
        </p:nvCxnSpPr>
        <p:spPr>
          <a:xfrm rot="16200000" flipV="1">
            <a:off x="6836657" y="1865386"/>
            <a:ext cx="744683" cy="776014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14" idx="0"/>
          </p:cNvCxnSpPr>
          <p:nvPr/>
        </p:nvCxnSpPr>
        <p:spPr>
          <a:xfrm rot="16200000" flipV="1">
            <a:off x="4088239" y="1869875"/>
            <a:ext cx="623688" cy="805697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371359" y="1522032"/>
                <a:ext cx="386709" cy="590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/>
                            <m:t>∂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000"/>
                            <m:t>∂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359" y="1522032"/>
                <a:ext cx="386709" cy="5909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208062" y="1614500"/>
                <a:ext cx="597792" cy="590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/>
                            <m:t>∂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000"/>
                            <m:t>∂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062" y="1614500"/>
                <a:ext cx="597792" cy="5909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428096" y="1700933"/>
                <a:ext cx="597792" cy="590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/>
                            <m:t>∂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000"/>
                            <m:t>∂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096" y="1700933"/>
                <a:ext cx="597792" cy="5909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818910" y="1700933"/>
                <a:ext cx="597792" cy="590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/>
                            <m:t>∂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000"/>
                            <m:t>∂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910" y="1700933"/>
                <a:ext cx="597792" cy="59099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9615246" y="2246583"/>
            <a:ext cx="195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Backward pass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69920" y="3206717"/>
            <a:ext cx="1785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Forward pass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709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 err="1" smtClean="0"/>
              <a:t>Backwardpass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08339" y="1376105"/>
                <a:ext cx="6623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39" y="1376105"/>
                <a:ext cx="66236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904238" y="1960880"/>
                <a:ext cx="7473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38" y="1960880"/>
                <a:ext cx="74732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908339" y="2535495"/>
                <a:ext cx="66236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39" y="2535495"/>
                <a:ext cx="66236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910297" y="3130430"/>
                <a:ext cx="7473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97" y="3130430"/>
                <a:ext cx="74732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910297" y="3705045"/>
                <a:ext cx="5223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97" y="3705045"/>
                <a:ext cx="52232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>
            <a:stCxn id="58" idx="3"/>
          </p:cNvCxnSpPr>
          <p:nvPr/>
        </p:nvCxnSpPr>
        <p:spPr>
          <a:xfrm flipV="1">
            <a:off x="1570700" y="2824480"/>
            <a:ext cx="1599220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7" idx="3"/>
          </p:cNvCxnSpPr>
          <p:nvPr/>
        </p:nvCxnSpPr>
        <p:spPr>
          <a:xfrm>
            <a:off x="1570700" y="1668493"/>
            <a:ext cx="1599220" cy="1159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7" idx="3"/>
          </p:cNvCxnSpPr>
          <p:nvPr/>
        </p:nvCxnSpPr>
        <p:spPr>
          <a:xfrm>
            <a:off x="1651558" y="2253268"/>
            <a:ext cx="1518362" cy="574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9" idx="3"/>
          </p:cNvCxnSpPr>
          <p:nvPr/>
        </p:nvCxnSpPr>
        <p:spPr>
          <a:xfrm flipV="1">
            <a:off x="1657617" y="2827883"/>
            <a:ext cx="1512303" cy="594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0" idx="3"/>
          </p:cNvCxnSpPr>
          <p:nvPr/>
        </p:nvCxnSpPr>
        <p:spPr>
          <a:xfrm flipV="1">
            <a:off x="1432619" y="2824480"/>
            <a:ext cx="1737301" cy="1172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169920" y="2584568"/>
                <a:ext cx="3266022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920" y="2584568"/>
                <a:ext cx="3266022" cy="461665"/>
              </a:xfrm>
              <a:prstGeom prst="rect">
                <a:avLst/>
              </a:prstGeom>
              <a:blipFill>
                <a:blip r:embed="rId7"/>
                <a:stretch>
                  <a:fillRect b="-128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20991" y="2625734"/>
                <a:ext cx="1552028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𝑛𝑒𝑡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991" y="2625734"/>
                <a:ext cx="1552028" cy="369332"/>
              </a:xfrm>
              <a:prstGeom prst="rect">
                <a:avLst/>
              </a:prstGeom>
              <a:blipFill>
                <a:blip r:embed="rId8"/>
                <a:stretch>
                  <a:fillRect l="-1556" r="-5447" b="-3225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14" idx="3"/>
            <a:endCxn id="7" idx="1"/>
          </p:cNvCxnSpPr>
          <p:nvPr/>
        </p:nvCxnSpPr>
        <p:spPr>
          <a:xfrm flipV="1">
            <a:off x="6435942" y="2810400"/>
            <a:ext cx="385049" cy="5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758068" y="2625734"/>
                <a:ext cx="1796902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068" y="2625734"/>
                <a:ext cx="1796902" cy="369332"/>
              </a:xfrm>
              <a:prstGeom prst="rect">
                <a:avLst/>
              </a:prstGeom>
              <a:blipFill>
                <a:blip r:embed="rId9"/>
                <a:stretch>
                  <a:fillRect l="-3041" r="-676" b="-3225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>
            <a:stCxn id="7" idx="3"/>
            <a:endCxn id="25" idx="1"/>
          </p:cNvCxnSpPr>
          <p:nvPr/>
        </p:nvCxnSpPr>
        <p:spPr>
          <a:xfrm>
            <a:off x="8373019" y="2810400"/>
            <a:ext cx="3850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25" idx="0"/>
          </p:cNvCxnSpPr>
          <p:nvPr/>
        </p:nvCxnSpPr>
        <p:spPr>
          <a:xfrm rot="16200000" flipV="1">
            <a:off x="8787057" y="1756272"/>
            <a:ext cx="840476" cy="898448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7" idx="0"/>
          </p:cNvCxnSpPr>
          <p:nvPr/>
        </p:nvCxnSpPr>
        <p:spPr>
          <a:xfrm rot="16200000" flipV="1">
            <a:off x="6836657" y="1865386"/>
            <a:ext cx="744683" cy="776014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14" idx="0"/>
          </p:cNvCxnSpPr>
          <p:nvPr/>
        </p:nvCxnSpPr>
        <p:spPr>
          <a:xfrm rot="16200000" flipV="1">
            <a:off x="4088239" y="1869875"/>
            <a:ext cx="623688" cy="805697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082875" y="5150296"/>
                <a:ext cx="2655727" cy="5005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/>
                            <m:t>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/>
                            <m:t>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∂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nor/>
                            </m:rPr>
                            <a:rPr lang="en-US"/>
                            <m:t>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75" y="5150296"/>
                <a:ext cx="2655727" cy="5005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972045" y="3968264"/>
                <a:ext cx="3463897" cy="7091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𝑛𝑒𝑡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𝑛𝑒𝑡</m:t>
                          </m:r>
                        </m:den>
                      </m:f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045" y="3968264"/>
                <a:ext cx="3463897" cy="70916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9615246" y="2246583"/>
            <a:ext cx="195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Backward pass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69920" y="3206717"/>
            <a:ext cx="1785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Forward pass</a:t>
            </a:r>
            <a:endParaRPr lang="en-US" sz="20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117650" y="5150296"/>
                <a:ext cx="1520353" cy="478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/>
                            <m:t>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/>
                            <m:t>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650" y="5150296"/>
                <a:ext cx="1520353" cy="478657"/>
              </a:xfrm>
              <a:prstGeom prst="rect">
                <a:avLst/>
              </a:prstGeom>
              <a:blipFill>
                <a:blip r:embed="rId16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017051" y="5137215"/>
                <a:ext cx="960006" cy="526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𝑛𝑒𝑡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051" y="5137215"/>
                <a:ext cx="960006" cy="52674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43739" y="3968264"/>
                <a:ext cx="2327111" cy="702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3739" y="3968264"/>
                <a:ext cx="2327111" cy="70243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350183" y="5105754"/>
                <a:ext cx="957826" cy="526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𝑛𝑒𝑡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183" y="5105754"/>
                <a:ext cx="957826" cy="52674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371359" y="1522032"/>
                <a:ext cx="386709" cy="590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/>
                            <m:t>∂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000"/>
                            <m:t>∂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359" y="1522032"/>
                <a:ext cx="386709" cy="59099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6208062" y="1614500"/>
                <a:ext cx="597792" cy="590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/>
                            <m:t>∂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000"/>
                            <m:t>∂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062" y="1614500"/>
                <a:ext cx="597792" cy="59099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428096" y="1700933"/>
                <a:ext cx="597792" cy="590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/>
                            <m:t>∂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000"/>
                            <m:t>∂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096" y="1700933"/>
                <a:ext cx="597792" cy="59099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818910" y="1700933"/>
                <a:ext cx="597792" cy="590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/>
                            <m:t>∂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000"/>
                            <m:t>∂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910" y="1700933"/>
                <a:ext cx="597792" cy="59099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200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Motivation and goal</a:t>
            </a:r>
            <a:endParaRPr lang="en-US" b="0" dirty="0"/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Major investigations had been conducted on the </a:t>
            </a:r>
            <a:r>
              <a:rPr lang="en-IN" sz="2000" b="1" dirty="0"/>
              <a:t>wave scattering behaviour</a:t>
            </a:r>
            <a:r>
              <a:rPr lang="en-IN" sz="2000" dirty="0"/>
              <a:t> of fibre-reinforced materials</a:t>
            </a:r>
            <a:r>
              <a:rPr lang="en-IN" sz="2000" dirty="0" smtClean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These fibers are built-up from numerous filaments of </a:t>
            </a:r>
            <a:r>
              <a:rPr lang="en-US" sz="2000" dirty="0" smtClean="0"/>
              <a:t>materials leading </a:t>
            </a:r>
            <a:r>
              <a:rPr lang="en-US" sz="2000" dirty="0"/>
              <a:t>to a </a:t>
            </a:r>
            <a:r>
              <a:rPr lang="en-US" sz="2000" b="1" dirty="0"/>
              <a:t>layered inner structure</a:t>
            </a:r>
            <a:r>
              <a:rPr lang="en-US" sz="2000" dirty="0"/>
              <a:t> of the multi-filament yarns</a:t>
            </a:r>
            <a:r>
              <a:rPr lang="en-US" sz="2000" dirty="0" smtClean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Stress </a:t>
            </a:r>
            <a:r>
              <a:rPr lang="en-US" sz="2000" dirty="0"/>
              <a:t>waves can be focused within the </a:t>
            </a:r>
            <a:r>
              <a:rPr lang="en-US" sz="2000" b="1" dirty="0"/>
              <a:t>regions  </a:t>
            </a:r>
            <a:r>
              <a:rPr lang="en-US" sz="2000" b="1" dirty="0" smtClean="0"/>
              <a:t>                                                                   of heterogeneity</a:t>
            </a:r>
            <a:r>
              <a:rPr lang="en-US" sz="2000" dirty="0" smtClean="0"/>
              <a:t> in composite material.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Aim is to </a:t>
            </a:r>
            <a:r>
              <a:rPr lang="en-US" sz="2000" dirty="0"/>
              <a:t>implement an </a:t>
            </a:r>
            <a:r>
              <a:rPr lang="en-US" sz="2000" dirty="0" err="1"/>
              <a:t>autoencoder</a:t>
            </a:r>
            <a:r>
              <a:rPr lang="en-US" sz="2000" dirty="0"/>
              <a:t>-based approach  </a:t>
            </a:r>
            <a:r>
              <a:rPr lang="en-US" sz="2000" dirty="0" smtClean="0"/>
              <a:t>                                                                            to </a:t>
            </a:r>
            <a:r>
              <a:rPr lang="en-US" sz="2000" b="1" dirty="0" smtClean="0"/>
              <a:t>automatically </a:t>
            </a:r>
            <a:r>
              <a:rPr lang="en-US" sz="2000" b="1" dirty="0"/>
              <a:t>determine</a:t>
            </a:r>
            <a:r>
              <a:rPr lang="en-US" sz="2000" b="1" dirty="0" smtClean="0"/>
              <a:t> </a:t>
            </a:r>
            <a:r>
              <a:rPr lang="en-US" sz="2000" b="1" dirty="0"/>
              <a:t>the geometric </a:t>
            </a:r>
            <a:r>
              <a:rPr lang="en-US" sz="2000" b="1" dirty="0" smtClean="0"/>
              <a:t>parameters</a:t>
            </a:r>
            <a:r>
              <a:rPr lang="en-US" sz="2000" dirty="0" smtClean="0"/>
              <a:t>                                                                                          of composite materials.</a:t>
            </a:r>
            <a:endParaRPr lang="en-US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414" y="2845345"/>
            <a:ext cx="3349985" cy="2853018"/>
          </a:xfrm>
          <a:prstGeom prst="rect">
            <a:avLst/>
          </a:prstGeom>
          <a:ln>
            <a:noFill/>
          </a:ln>
        </p:spPr>
      </p:pic>
      <p:cxnSp>
        <p:nvCxnSpPr>
          <p:cNvPr id="6" name="Straight Arrow Connector 5"/>
          <p:cNvCxnSpPr/>
          <p:nvPr/>
        </p:nvCxnSpPr>
        <p:spPr>
          <a:xfrm flipH="1">
            <a:off x="6165055" y="4271854"/>
            <a:ext cx="2726396" cy="10530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81042" y="5107432"/>
            <a:ext cx="32976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elliptical shape of the </a:t>
            </a:r>
          </a:p>
          <a:p>
            <a:r>
              <a:rPr lang="en-US" sz="2000" dirty="0" smtClean="0"/>
              <a:t>multifilament yarn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123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 smtClean="0"/>
              <a:t>Gradient descent algorithm</a:t>
            </a:r>
            <a:endParaRPr lang="en-US" b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07" y="2022386"/>
            <a:ext cx="5267090" cy="40165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72343" y="1339123"/>
            <a:ext cx="1927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Global minima</a:t>
            </a:r>
            <a:endParaRPr lang="en-US" sz="2000" dirty="0"/>
          </a:p>
        </p:txBody>
      </p:sp>
      <p:cxnSp>
        <p:nvCxnSpPr>
          <p:cNvPr id="20" name="Straight Arrow Connector 19"/>
          <p:cNvCxnSpPr>
            <a:endCxn id="22" idx="2"/>
          </p:cNvCxnSpPr>
          <p:nvPr/>
        </p:nvCxnSpPr>
        <p:spPr>
          <a:xfrm flipV="1">
            <a:off x="4119154" y="2422496"/>
            <a:ext cx="887423" cy="2166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19154" y="2022386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Local minima</a:t>
            </a:r>
            <a:endParaRPr lang="en-US" sz="2000" dirty="0"/>
          </a:p>
        </p:txBody>
      </p:sp>
      <p:cxnSp>
        <p:nvCxnSpPr>
          <p:cNvPr id="38" name="Straight Arrow Connector 37"/>
          <p:cNvCxnSpPr>
            <a:endCxn id="16" idx="2"/>
          </p:cNvCxnSpPr>
          <p:nvPr/>
        </p:nvCxnSpPr>
        <p:spPr>
          <a:xfrm flipV="1">
            <a:off x="2652726" y="1739233"/>
            <a:ext cx="183183" cy="246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046219" y="1280645"/>
            <a:ext cx="3680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Gradient descent update rule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7046219" y="1931112"/>
                <a:ext cx="2457596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:=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l-GR" sz="24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l-GR" sz="2400" i="1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219" y="1931112"/>
                <a:ext cx="2457596" cy="7627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046219" y="2735280"/>
                <a:ext cx="2551852" cy="762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:=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sz="24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l-GR" sz="2400" i="1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219" y="2735280"/>
                <a:ext cx="2551852" cy="762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196402" y="3505957"/>
                <a:ext cx="1982209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l-GR" sz="24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l-GR" sz="2400" i="1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402" y="3505957"/>
                <a:ext cx="1982209" cy="702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046219" y="4276975"/>
                <a:ext cx="5012270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000" dirty="0" smtClean="0"/>
                  <a:t>Where, </a:t>
                </a:r>
                <a14:m>
                  <m:oMath xmlns:m="http://schemas.openxmlformats.org/officeDocument/2006/math">
                    <m:r>
                      <a:rPr lang="el-GR" sz="2000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000" dirty="0" smtClean="0"/>
                  <a:t> is the learning rate. </a:t>
                </a:r>
              </a:p>
              <a:p>
                <a:r>
                  <a:rPr lang="en-IN" sz="2000" dirty="0" smtClean="0"/>
                  <a:t>It controls the response of the updates.</a:t>
                </a:r>
              </a:p>
              <a:p>
                <a:endParaRPr lang="en-IN" sz="2000" dirty="0"/>
              </a:p>
              <a:p>
                <a:r>
                  <a:rPr lang="en-IN" sz="2000" dirty="0" smtClean="0"/>
                  <a:t>One cycle of forward and backward pass</a:t>
                </a:r>
              </a:p>
              <a:p>
                <a:r>
                  <a:rPr lang="en-IN" sz="2000" dirty="0"/>
                  <a:t>i</a:t>
                </a:r>
                <a:r>
                  <a:rPr lang="en-IN" sz="2000" dirty="0" smtClean="0"/>
                  <a:t>s called an epoch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219" y="4276975"/>
                <a:ext cx="5012270" cy="1631216"/>
              </a:xfrm>
              <a:prstGeom prst="rect">
                <a:avLst/>
              </a:prstGeom>
              <a:blipFill>
                <a:blip r:embed="rId6"/>
                <a:stretch>
                  <a:fillRect l="-1338" t="-2247" r="-365" b="-5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>
          <a:xfrm>
            <a:off x="352905" y="3028335"/>
            <a:ext cx="708979" cy="1219200"/>
          </a:xfrm>
          <a:custGeom>
            <a:avLst/>
            <a:gdLst>
              <a:gd name="connsiteX0" fmla="*/ 708979 w 708979"/>
              <a:gd name="connsiteY0" fmla="*/ 1219200 h 1219200"/>
              <a:gd name="connsiteX1" fmla="*/ 20721 w 708979"/>
              <a:gd name="connsiteY1" fmla="*/ 648930 h 1219200"/>
              <a:gd name="connsiteX2" fmla="*/ 246863 w 708979"/>
              <a:gd name="connsiteY2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8979" h="1219200">
                <a:moveTo>
                  <a:pt x="708979" y="1219200"/>
                </a:moveTo>
                <a:cubicBezTo>
                  <a:pt x="403359" y="1035665"/>
                  <a:pt x="97740" y="852130"/>
                  <a:pt x="20721" y="648930"/>
                </a:cubicBezTo>
                <a:cubicBezTo>
                  <a:pt x="-56298" y="445730"/>
                  <a:pt x="95282" y="222865"/>
                  <a:pt x="24686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92120" y="2570950"/>
                <a:ext cx="8305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20" y="2570950"/>
                <a:ext cx="830548" cy="400110"/>
              </a:xfrm>
              <a:prstGeom prst="rect">
                <a:avLst/>
              </a:prstGeom>
              <a:blipFill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6018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 smtClean="0"/>
              <a:t>Normalization</a:t>
            </a:r>
            <a:endParaRPr lang="en-US" b="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267096" y="1634792"/>
            <a:ext cx="0" cy="42062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35873" y="5562358"/>
            <a:ext cx="30022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731555" y="1835230"/>
            <a:ext cx="1593669" cy="36576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986914" y="2400725"/>
            <a:ext cx="1090116" cy="2674374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45430" y="2921904"/>
            <a:ext cx="565917" cy="1632015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endCxn id="10" idx="4"/>
          </p:cNvCxnSpPr>
          <p:nvPr/>
        </p:nvCxnSpPr>
        <p:spPr>
          <a:xfrm flipV="1">
            <a:off x="2121404" y="5075099"/>
            <a:ext cx="410568" cy="222911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830148" y="2122051"/>
            <a:ext cx="1371600" cy="3161633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21405" y="2682820"/>
            <a:ext cx="819086" cy="2113606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479980" y="5029033"/>
            <a:ext cx="111546" cy="111546"/>
          </a:xfrm>
          <a:prstGeom prst="ellipse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6" idx="0"/>
            <a:endCxn id="19" idx="4"/>
          </p:cNvCxnSpPr>
          <p:nvPr/>
        </p:nvCxnSpPr>
        <p:spPr>
          <a:xfrm flipH="1" flipV="1">
            <a:off x="2189698" y="4460546"/>
            <a:ext cx="346055" cy="568487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2133925" y="4349000"/>
            <a:ext cx="111546" cy="111546"/>
          </a:xfrm>
          <a:prstGeom prst="ellipse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endCxn id="22" idx="4"/>
          </p:cNvCxnSpPr>
          <p:nvPr/>
        </p:nvCxnSpPr>
        <p:spPr>
          <a:xfrm flipV="1">
            <a:off x="2203149" y="3833962"/>
            <a:ext cx="328823" cy="550052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476199" y="3722416"/>
            <a:ext cx="111546" cy="111546"/>
          </a:xfrm>
          <a:prstGeom prst="ellipse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075579" y="5218825"/>
            <a:ext cx="111546" cy="111546"/>
          </a:xfrm>
          <a:prstGeom prst="ellipse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552895" y="5534297"/>
                <a:ext cx="5463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895" y="5534297"/>
                <a:ext cx="546303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35873" y="1388306"/>
                <a:ext cx="5522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73" y="1388306"/>
                <a:ext cx="552267" cy="400110"/>
              </a:xfrm>
              <a:prstGeom prst="rect">
                <a:avLst/>
              </a:prstGeom>
              <a:blipFill>
                <a:blip r:embed="rId3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283405" y="2765098"/>
                <a:ext cx="8305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405" y="2765098"/>
                <a:ext cx="830548" cy="400110"/>
              </a:xfrm>
              <a:prstGeom prst="rect">
                <a:avLst/>
              </a:prstGeom>
              <a:blipFill>
                <a:blip r:embed="rId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978919" y="1317792"/>
                <a:ext cx="939873" cy="30777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919" y="1317792"/>
                <a:ext cx="939873" cy="307777"/>
              </a:xfrm>
              <a:prstGeom prst="rect">
                <a:avLst/>
              </a:prstGeom>
              <a:blipFill>
                <a:blip r:embed="rId5"/>
                <a:stretch>
                  <a:fillRect l="-2564" r="-1282" b="-1320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/>
          <p:cNvCxnSpPr/>
          <p:nvPr/>
        </p:nvCxnSpPr>
        <p:spPr>
          <a:xfrm>
            <a:off x="4986530" y="1634792"/>
            <a:ext cx="0" cy="42062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455307" y="5562358"/>
            <a:ext cx="30022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6" idx="3"/>
            <a:endCxn id="41" idx="3"/>
          </p:cNvCxnSpPr>
          <p:nvPr/>
        </p:nvCxnSpPr>
        <p:spPr>
          <a:xfrm flipV="1">
            <a:off x="5459518" y="4193287"/>
            <a:ext cx="349866" cy="250923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5793048" y="4098077"/>
            <a:ext cx="111546" cy="111546"/>
          </a:xfrm>
          <a:prstGeom prst="ellipse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>
            <a:stCxn id="41" idx="3"/>
            <a:endCxn id="54" idx="3"/>
          </p:cNvCxnSpPr>
          <p:nvPr/>
        </p:nvCxnSpPr>
        <p:spPr>
          <a:xfrm flipV="1">
            <a:off x="5809384" y="4029772"/>
            <a:ext cx="247003" cy="163515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5993942" y="3973999"/>
            <a:ext cx="111546" cy="111546"/>
          </a:xfrm>
          <a:prstGeom prst="ellipse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54" idx="3"/>
            <a:endCxn id="55" idx="6"/>
          </p:cNvCxnSpPr>
          <p:nvPr/>
        </p:nvCxnSpPr>
        <p:spPr>
          <a:xfrm flipV="1">
            <a:off x="6056387" y="3888428"/>
            <a:ext cx="210377" cy="141344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145630" y="3831254"/>
            <a:ext cx="111546" cy="111546"/>
          </a:xfrm>
          <a:prstGeom prst="ellipse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443182" y="4349000"/>
            <a:ext cx="111546" cy="111546"/>
          </a:xfrm>
          <a:prstGeom prst="ellipse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7272329" y="5534297"/>
                <a:ext cx="5463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329" y="5534297"/>
                <a:ext cx="54630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455307" y="1388306"/>
                <a:ext cx="5522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307" y="1388306"/>
                <a:ext cx="552267" cy="40011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917639" y="2765098"/>
                <a:ext cx="8305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639" y="2765098"/>
                <a:ext cx="830548" cy="400110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550993" y="1322582"/>
                <a:ext cx="1298936" cy="61555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993" y="1322582"/>
                <a:ext cx="1298936" cy="615553"/>
              </a:xfrm>
              <a:prstGeom prst="rect">
                <a:avLst/>
              </a:prstGeom>
              <a:blipFill>
                <a:blip r:embed="rId9"/>
                <a:stretch>
                  <a:fillRect l="-2791" r="-1860" b="-776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/>
          <p:cNvSpPr/>
          <p:nvPr/>
        </p:nvSpPr>
        <p:spPr>
          <a:xfrm>
            <a:off x="5268526" y="2965153"/>
            <a:ext cx="1906089" cy="1822885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498955" y="3215588"/>
            <a:ext cx="1401183" cy="1340019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755962" y="3431311"/>
            <a:ext cx="931216" cy="89056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993942" y="3681705"/>
            <a:ext cx="426399" cy="407786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132327" y="3824143"/>
            <a:ext cx="134437" cy="128569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8481494" y="3247866"/>
                <a:ext cx="2846870" cy="694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:=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494" y="3247866"/>
                <a:ext cx="2846870" cy="6949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/>
          <p:cNvSpPr txBox="1"/>
          <p:nvPr/>
        </p:nvSpPr>
        <p:spPr>
          <a:xfrm>
            <a:off x="1349109" y="902926"/>
            <a:ext cx="2570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Large ranged inputs</a:t>
            </a:r>
            <a:endParaRPr lang="en-US" sz="2000" dirty="0"/>
          </a:p>
        </p:txBody>
      </p:sp>
      <p:sp>
        <p:nvSpPr>
          <p:cNvPr id="67" name="TextBox 66"/>
          <p:cNvSpPr txBox="1"/>
          <p:nvPr/>
        </p:nvSpPr>
        <p:spPr>
          <a:xfrm>
            <a:off x="4986530" y="907190"/>
            <a:ext cx="2923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</a:t>
            </a:r>
            <a:r>
              <a:rPr lang="en-US" sz="2000" dirty="0" smtClean="0"/>
              <a:t>ominal ranged inputs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5700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2" grpId="0" animBg="1"/>
      <p:bldP spid="41" grpId="0" animBg="1"/>
      <p:bldP spid="43" grpId="0" animBg="1"/>
      <p:bldP spid="4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7157409" cy="553998"/>
          </a:xfrm>
        </p:spPr>
        <p:txBody>
          <a:bodyPr/>
          <a:lstStyle/>
          <a:p>
            <a:pPr lvl="5"/>
            <a:r>
              <a:rPr lang="en-US" sz="3600" b="1" dirty="0" smtClean="0">
                <a:solidFill>
                  <a:schemeClr val="bg1"/>
                </a:solidFill>
                <a:latin typeface="+mj-lt"/>
              </a:rPr>
              <a:t>Convolutional neural networks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015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1D Convolution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dirty="0"/>
              <a:t>Instead of directly passing the inputs to the input </a:t>
            </a:r>
            <a:r>
              <a:rPr lang="de-DE" sz="2000" b="0" dirty="0" smtClean="0"/>
              <a:t>neurons of the multipayer perceptron, </a:t>
            </a:r>
            <a:r>
              <a:rPr lang="de-DE" sz="2000" b="0" dirty="0"/>
              <a:t>convolution is </a:t>
            </a:r>
            <a:r>
              <a:rPr lang="de-DE" sz="2000" b="0" dirty="0" smtClean="0"/>
              <a:t>performed.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e-DE" sz="2000" b="0" dirty="0" smtClean="0"/>
              <a:t>Convolutional </a:t>
            </a:r>
            <a:r>
              <a:rPr lang="de-DE" sz="2000" b="0" dirty="0"/>
              <a:t>neural networks or CNNs have three layer.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853200" lvl="4" indent="-457200">
              <a:buFont typeface="+mj-lt"/>
              <a:buAutoNum type="alphaLcPeriod"/>
            </a:pPr>
            <a:r>
              <a:rPr lang="de-DE" sz="2000" b="0" i="1" dirty="0"/>
              <a:t>Covolutional layer</a:t>
            </a:r>
            <a:r>
              <a:rPr lang="de-DE" sz="2000" b="0" dirty="0"/>
              <a:t>: </a:t>
            </a:r>
            <a:endParaRPr lang="de-DE" sz="2000" b="0" dirty="0" smtClean="0"/>
          </a:p>
          <a:p>
            <a:pPr marL="396000" lvl="4"/>
            <a:r>
              <a:rPr lang="de-DE" sz="2000" b="0" dirty="0"/>
              <a:t> </a:t>
            </a:r>
            <a:r>
              <a:rPr lang="de-DE" sz="2000" b="0" dirty="0" smtClean="0"/>
              <a:t>      Dot product of kernels and the input signal to create </a:t>
            </a:r>
            <a:r>
              <a:rPr lang="de-DE" sz="2000" b="0" dirty="0"/>
              <a:t>convolved </a:t>
            </a:r>
            <a:r>
              <a:rPr lang="de-DE" sz="2000" b="0" dirty="0" smtClean="0"/>
              <a:t>2D array.</a:t>
            </a:r>
            <a:endParaRPr lang="de-DE" sz="2000" b="0" dirty="0"/>
          </a:p>
          <a:p>
            <a:pPr marL="853200" lvl="4" indent="-457200">
              <a:buFont typeface="+mj-lt"/>
              <a:buAutoNum type="alphaLcPeriod"/>
            </a:pPr>
            <a:r>
              <a:rPr lang="de-DE" sz="2000" b="0" i="1" dirty="0"/>
              <a:t>Pooling layer</a:t>
            </a:r>
            <a:r>
              <a:rPr lang="de-DE" sz="2000" b="0" dirty="0"/>
              <a:t>: </a:t>
            </a:r>
            <a:endParaRPr lang="de-DE" sz="2000" b="0" dirty="0" smtClean="0"/>
          </a:p>
          <a:p>
            <a:pPr marL="396000" lvl="4"/>
            <a:r>
              <a:rPr lang="de-DE" sz="2000" b="0" dirty="0"/>
              <a:t> </a:t>
            </a:r>
            <a:r>
              <a:rPr lang="de-DE" sz="2000" b="0" dirty="0" smtClean="0"/>
              <a:t>      Extracts max value from each sliding action.</a:t>
            </a:r>
            <a:endParaRPr lang="de-DE" sz="2000" b="0" dirty="0"/>
          </a:p>
          <a:p>
            <a:pPr marL="853200" lvl="4" indent="-457200">
              <a:buFont typeface="+mj-lt"/>
              <a:buAutoNum type="alphaLcPeriod"/>
            </a:pPr>
            <a:r>
              <a:rPr lang="de-DE" sz="2000" b="0" i="1" dirty="0"/>
              <a:t>Fully connected layer</a:t>
            </a:r>
            <a:r>
              <a:rPr lang="de-DE" sz="2000" b="0" dirty="0"/>
              <a:t>: </a:t>
            </a:r>
          </a:p>
          <a:p>
            <a:pPr marL="396000" lvl="4"/>
            <a:r>
              <a:rPr lang="de-DE" sz="2000" b="0" dirty="0" smtClean="0"/>
              <a:t>       Converts convolved 2D array into a 1D array before feeding it into multilayer            </a:t>
            </a:r>
          </a:p>
          <a:p>
            <a:pPr marL="396000" lvl="4"/>
            <a:r>
              <a:rPr lang="de-DE" sz="2000" b="0" dirty="0"/>
              <a:t> </a:t>
            </a:r>
            <a:r>
              <a:rPr lang="de-DE" sz="2000" b="0" dirty="0" smtClean="0"/>
              <a:t>      perceptron.</a:t>
            </a:r>
            <a:endParaRPr lang="de-DE" sz="2000" b="0" dirty="0"/>
          </a:p>
        </p:txBody>
      </p:sp>
    </p:spTree>
    <p:extLst>
      <p:ext uri="{BB962C8B-B14F-4D97-AF65-F5344CB8AC3E}">
        <p14:creationId xmlns:p14="http://schemas.microsoft.com/office/powerpoint/2010/main" val="47023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81943" y="1146470"/>
            <a:ext cx="731520" cy="452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13463" y="1146469"/>
            <a:ext cx="731520" cy="4528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44983" y="1146468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76503" y="1146467"/>
            <a:ext cx="731520" cy="4528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08023" y="1146470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39543" y="1146467"/>
            <a:ext cx="731520" cy="45284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71063" y="1146466"/>
            <a:ext cx="731520" cy="4528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02583" y="1146465"/>
            <a:ext cx="731520" cy="452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334103" y="1146464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065623" y="1146467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487748" y="2206270"/>
            <a:ext cx="731520" cy="4528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219268" y="2206269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950788" y="2206268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213463" y="3293939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64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944983" y="3293938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37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676503" y="3293937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34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408023" y="3293936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47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139543" y="3293939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871063" y="3293936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25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602583" y="3293935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8334103" y="3293934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55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41527" y="1257677"/>
            <a:ext cx="69923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Input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84620" y="2337496"/>
            <a:ext cx="81304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Kernel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83737" y="3399211"/>
            <a:ext cx="141481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Feature map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219268" y="5034020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950788" y="5034019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682308" y="5034018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803907" y="4481689"/>
            <a:ext cx="10252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1D Array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8457470" y="4577954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9188990" y="4577954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9920510" y="4577947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8457470" y="5030792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9188990" y="5030799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9920510" y="5023398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457470" y="5476243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188990" y="5476236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9920510" y="5473918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9042109" y="4206597"/>
            <a:ext cx="10252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</a:t>
            </a:r>
            <a:r>
              <a:rPr lang="en-IN" dirty="0" smtClean="0"/>
              <a:t>D Array</a:t>
            </a:r>
            <a:endParaRPr lang="en-US" dirty="0"/>
          </a:p>
        </p:txBody>
      </p:sp>
      <p:sp>
        <p:nvSpPr>
          <p:cNvPr id="60" name="Striped Right Arrow 59"/>
          <p:cNvSpPr/>
          <p:nvPr/>
        </p:nvSpPr>
        <p:spPr>
          <a:xfrm>
            <a:off x="6505303" y="5133759"/>
            <a:ext cx="696686" cy="303186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707701" y="1764528"/>
            <a:ext cx="28725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200" dirty="0" smtClean="0">
                <a:latin typeface="Arial Black" panose="020B0A04020102020204" pitchFamily="34" charset="0"/>
              </a:rPr>
              <a:t>x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62" name="Straight Connector 61"/>
          <p:cNvCxnSpPr>
            <a:endCxn id="61" idx="0"/>
          </p:cNvCxnSpPr>
          <p:nvPr/>
        </p:nvCxnSpPr>
        <p:spPr>
          <a:xfrm>
            <a:off x="2851330" y="1589544"/>
            <a:ext cx="0" cy="17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1" idx="2"/>
          </p:cNvCxnSpPr>
          <p:nvPr/>
        </p:nvCxnSpPr>
        <p:spPr>
          <a:xfrm>
            <a:off x="2851330" y="2041527"/>
            <a:ext cx="0" cy="17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439221" y="1764528"/>
            <a:ext cx="28725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200" dirty="0" smtClean="0">
                <a:latin typeface="Arial Black" panose="020B0A04020102020204" pitchFamily="34" charset="0"/>
              </a:rPr>
              <a:t>x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65" name="Straight Connector 64"/>
          <p:cNvCxnSpPr>
            <a:endCxn id="64" idx="0"/>
          </p:cNvCxnSpPr>
          <p:nvPr/>
        </p:nvCxnSpPr>
        <p:spPr>
          <a:xfrm>
            <a:off x="3582850" y="1589544"/>
            <a:ext cx="0" cy="17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64" idx="2"/>
          </p:cNvCxnSpPr>
          <p:nvPr/>
        </p:nvCxnSpPr>
        <p:spPr>
          <a:xfrm>
            <a:off x="3582850" y="2041527"/>
            <a:ext cx="0" cy="17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170740" y="1773550"/>
            <a:ext cx="28725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200" dirty="0" smtClean="0">
                <a:latin typeface="Arial Black" panose="020B0A04020102020204" pitchFamily="34" charset="0"/>
              </a:rPr>
              <a:t>x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68" name="Straight Connector 67"/>
          <p:cNvCxnSpPr>
            <a:endCxn id="67" idx="0"/>
          </p:cNvCxnSpPr>
          <p:nvPr/>
        </p:nvCxnSpPr>
        <p:spPr>
          <a:xfrm>
            <a:off x="4314369" y="1598566"/>
            <a:ext cx="0" cy="17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7" idx="2"/>
          </p:cNvCxnSpPr>
          <p:nvPr/>
        </p:nvCxnSpPr>
        <p:spPr>
          <a:xfrm>
            <a:off x="4314369" y="2050549"/>
            <a:ext cx="0" cy="17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439221" y="2863611"/>
            <a:ext cx="28565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200" dirty="0">
                <a:latin typeface="Arial Black" panose="020B0A04020102020204" pitchFamily="34" charset="0"/>
              </a:rPr>
              <a:t>+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3582049" y="2688627"/>
            <a:ext cx="802" cy="17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70" idx="2"/>
          </p:cNvCxnSpPr>
          <p:nvPr/>
        </p:nvCxnSpPr>
        <p:spPr>
          <a:xfrm>
            <a:off x="3582049" y="3140610"/>
            <a:ext cx="801" cy="17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Convolution layer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911634" y="2276810"/>
            <a:ext cx="525464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Calculates dot product of the input signal and 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53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85570" y="1113148"/>
            <a:ext cx="731520" cy="452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17090" y="1113147"/>
            <a:ext cx="731520" cy="4528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48610" y="1113146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80130" y="1113145"/>
            <a:ext cx="731520" cy="4528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11650" y="1113148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43170" y="1113145"/>
            <a:ext cx="731520" cy="45284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74690" y="1113144"/>
            <a:ext cx="731520" cy="4528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06210" y="1113143"/>
            <a:ext cx="731520" cy="452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337730" y="1113142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069250" y="1113145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217090" y="2163449"/>
            <a:ext cx="731520" cy="4528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948610" y="2163448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680130" y="2163447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217090" y="3260617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64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948610" y="3260616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37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680130" y="3260615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34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411650" y="3260614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47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143170" y="3260617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874690" y="3260614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25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606210" y="3260613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8337730" y="3260612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55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45154" y="1224355"/>
            <a:ext cx="69923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Input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88247" y="2304174"/>
            <a:ext cx="81304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Kernel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87364" y="3365889"/>
            <a:ext cx="141481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Feature map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437043" y="1721707"/>
            <a:ext cx="28725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200" dirty="0" smtClean="0">
                <a:latin typeface="Arial Black" panose="020B0A04020102020204" pitchFamily="34" charset="0"/>
              </a:rPr>
              <a:t>x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62" name="Straight Connector 61"/>
          <p:cNvCxnSpPr>
            <a:endCxn id="61" idx="0"/>
          </p:cNvCxnSpPr>
          <p:nvPr/>
        </p:nvCxnSpPr>
        <p:spPr>
          <a:xfrm>
            <a:off x="3580672" y="1546723"/>
            <a:ext cx="0" cy="17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1" idx="2"/>
          </p:cNvCxnSpPr>
          <p:nvPr/>
        </p:nvCxnSpPr>
        <p:spPr>
          <a:xfrm>
            <a:off x="3580672" y="1998706"/>
            <a:ext cx="0" cy="17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168563" y="1721707"/>
            <a:ext cx="28725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200" dirty="0" smtClean="0">
                <a:latin typeface="Arial Black" panose="020B0A04020102020204" pitchFamily="34" charset="0"/>
              </a:rPr>
              <a:t>x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65" name="Straight Connector 64"/>
          <p:cNvCxnSpPr>
            <a:endCxn id="64" idx="0"/>
          </p:cNvCxnSpPr>
          <p:nvPr/>
        </p:nvCxnSpPr>
        <p:spPr>
          <a:xfrm>
            <a:off x="4312192" y="1546723"/>
            <a:ext cx="0" cy="17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64" idx="2"/>
          </p:cNvCxnSpPr>
          <p:nvPr/>
        </p:nvCxnSpPr>
        <p:spPr>
          <a:xfrm>
            <a:off x="4312192" y="1998706"/>
            <a:ext cx="0" cy="17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900082" y="1730729"/>
            <a:ext cx="28725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200" dirty="0" smtClean="0">
                <a:latin typeface="Arial Black" panose="020B0A04020102020204" pitchFamily="34" charset="0"/>
              </a:rPr>
              <a:t>x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68" name="Straight Connector 67"/>
          <p:cNvCxnSpPr>
            <a:endCxn id="67" idx="0"/>
          </p:cNvCxnSpPr>
          <p:nvPr/>
        </p:nvCxnSpPr>
        <p:spPr>
          <a:xfrm>
            <a:off x="5043711" y="1555745"/>
            <a:ext cx="0" cy="17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7" idx="2"/>
          </p:cNvCxnSpPr>
          <p:nvPr/>
        </p:nvCxnSpPr>
        <p:spPr>
          <a:xfrm>
            <a:off x="5043711" y="2007728"/>
            <a:ext cx="0" cy="17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168563" y="2820790"/>
            <a:ext cx="28565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200" dirty="0">
                <a:latin typeface="Arial Black" panose="020B0A04020102020204" pitchFamily="34" charset="0"/>
              </a:rPr>
              <a:t>+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4311391" y="2645806"/>
            <a:ext cx="802" cy="17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70" idx="2"/>
          </p:cNvCxnSpPr>
          <p:nvPr/>
        </p:nvCxnSpPr>
        <p:spPr>
          <a:xfrm>
            <a:off x="4311391" y="3097789"/>
            <a:ext cx="801" cy="17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3222895" y="5000698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/>
          <p:cNvSpPr/>
          <p:nvPr/>
        </p:nvSpPr>
        <p:spPr>
          <a:xfrm>
            <a:off x="3954415" y="5000697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/>
          <p:cNvSpPr/>
          <p:nvPr/>
        </p:nvSpPr>
        <p:spPr>
          <a:xfrm>
            <a:off x="4685935" y="5000696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3807534" y="4448367"/>
            <a:ext cx="10252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1D Array</a:t>
            </a:r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>
            <a:off x="8461097" y="4544632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9192617" y="4544632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9924137" y="4544625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>
            <a:off x="8461097" y="4997470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9192617" y="4997477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9924137" y="4990076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8461097" y="5442921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9192617" y="5442914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9924137" y="5440596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9045736" y="4173275"/>
            <a:ext cx="10252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</a:t>
            </a:r>
            <a:r>
              <a:rPr lang="en-IN" dirty="0" smtClean="0"/>
              <a:t>D Array</a:t>
            </a:r>
            <a:endParaRPr lang="en-US" dirty="0"/>
          </a:p>
        </p:txBody>
      </p:sp>
      <p:sp>
        <p:nvSpPr>
          <p:cNvPr id="117" name="Striped Right Arrow 116"/>
          <p:cNvSpPr/>
          <p:nvPr/>
        </p:nvSpPr>
        <p:spPr>
          <a:xfrm>
            <a:off x="6508930" y="5100437"/>
            <a:ext cx="696686" cy="303186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Convolution layer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634446" y="2242481"/>
            <a:ext cx="275812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Sliding action of the 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586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93553" y="1139871"/>
            <a:ext cx="731520" cy="452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25073" y="1139870"/>
            <a:ext cx="731520" cy="4528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56593" y="1139869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88113" y="1139868"/>
            <a:ext cx="731520" cy="4528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19633" y="1139871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51153" y="1139868"/>
            <a:ext cx="731520" cy="45284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82673" y="1139867"/>
            <a:ext cx="731520" cy="4528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14193" y="1139866"/>
            <a:ext cx="731520" cy="452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345713" y="1139865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077233" y="1139868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956593" y="2206670"/>
            <a:ext cx="731520" cy="4528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688113" y="2206669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419633" y="2206668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225073" y="3259571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64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956593" y="3259570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37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688113" y="3259569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34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419633" y="3259568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47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151153" y="3259571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882673" y="3259568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25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614193" y="3259567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8345713" y="3259566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55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53137" y="1251078"/>
            <a:ext cx="69923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Input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96230" y="2330897"/>
            <a:ext cx="81304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Kernel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95347" y="3392612"/>
            <a:ext cx="141481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Feature map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181625" y="1754608"/>
            <a:ext cx="28725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200" dirty="0" smtClean="0">
                <a:latin typeface="Arial Black" panose="020B0A04020102020204" pitchFamily="34" charset="0"/>
              </a:rPr>
              <a:t>x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62" name="Straight Connector 61"/>
          <p:cNvCxnSpPr>
            <a:endCxn id="61" idx="0"/>
          </p:cNvCxnSpPr>
          <p:nvPr/>
        </p:nvCxnSpPr>
        <p:spPr>
          <a:xfrm>
            <a:off x="4325254" y="1579624"/>
            <a:ext cx="0" cy="17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1" idx="2"/>
          </p:cNvCxnSpPr>
          <p:nvPr/>
        </p:nvCxnSpPr>
        <p:spPr>
          <a:xfrm>
            <a:off x="4325254" y="2031607"/>
            <a:ext cx="0" cy="17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913145" y="1754608"/>
            <a:ext cx="28725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200" dirty="0" smtClean="0">
                <a:latin typeface="Arial Black" panose="020B0A04020102020204" pitchFamily="34" charset="0"/>
              </a:rPr>
              <a:t>x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65" name="Straight Connector 64"/>
          <p:cNvCxnSpPr>
            <a:endCxn id="64" idx="0"/>
          </p:cNvCxnSpPr>
          <p:nvPr/>
        </p:nvCxnSpPr>
        <p:spPr>
          <a:xfrm>
            <a:off x="5056774" y="1579624"/>
            <a:ext cx="0" cy="17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64" idx="2"/>
          </p:cNvCxnSpPr>
          <p:nvPr/>
        </p:nvCxnSpPr>
        <p:spPr>
          <a:xfrm>
            <a:off x="5056774" y="2031607"/>
            <a:ext cx="0" cy="17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644664" y="1763630"/>
            <a:ext cx="28725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200" dirty="0" smtClean="0">
                <a:latin typeface="Arial Black" panose="020B0A04020102020204" pitchFamily="34" charset="0"/>
              </a:rPr>
              <a:t>x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68" name="Straight Connector 67"/>
          <p:cNvCxnSpPr>
            <a:endCxn id="67" idx="0"/>
          </p:cNvCxnSpPr>
          <p:nvPr/>
        </p:nvCxnSpPr>
        <p:spPr>
          <a:xfrm>
            <a:off x="5788293" y="1588646"/>
            <a:ext cx="0" cy="17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7" idx="2"/>
          </p:cNvCxnSpPr>
          <p:nvPr/>
        </p:nvCxnSpPr>
        <p:spPr>
          <a:xfrm>
            <a:off x="5788293" y="2040629"/>
            <a:ext cx="0" cy="17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913145" y="2834497"/>
            <a:ext cx="28565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200" dirty="0">
                <a:latin typeface="Arial Black" panose="020B0A04020102020204" pitchFamily="34" charset="0"/>
              </a:rPr>
              <a:t>+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5055973" y="2659513"/>
            <a:ext cx="802" cy="17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70" idx="2"/>
          </p:cNvCxnSpPr>
          <p:nvPr/>
        </p:nvCxnSpPr>
        <p:spPr>
          <a:xfrm>
            <a:off x="5055973" y="3111496"/>
            <a:ext cx="801" cy="17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3230878" y="5027421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3962398" y="5027420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4693918" y="5027419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3815517" y="4475090"/>
            <a:ext cx="10252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1D Array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8469080" y="4571355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9200600" y="4571355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9932120" y="4571348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8469080" y="5024193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9200600" y="5024200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9932120" y="5016799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8469080" y="5469644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9200600" y="5469637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9932120" y="5467319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9053719" y="4199998"/>
            <a:ext cx="10252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</a:t>
            </a:r>
            <a:r>
              <a:rPr lang="en-IN" dirty="0" smtClean="0"/>
              <a:t>D Array</a:t>
            </a:r>
            <a:endParaRPr lang="en-US" dirty="0"/>
          </a:p>
        </p:txBody>
      </p:sp>
      <p:sp>
        <p:nvSpPr>
          <p:cNvPr id="102" name="Striped Right Arrow 101"/>
          <p:cNvSpPr/>
          <p:nvPr/>
        </p:nvSpPr>
        <p:spPr>
          <a:xfrm>
            <a:off x="6516913" y="5127160"/>
            <a:ext cx="696686" cy="303186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Convolution layer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42473" y="2255320"/>
            <a:ext cx="352692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Kernel slides with a stride of 1 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47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87748" y="1114697"/>
            <a:ext cx="731520" cy="452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19268" y="1114696"/>
            <a:ext cx="731520" cy="4528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50788" y="1114695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82308" y="1114694"/>
            <a:ext cx="731520" cy="4528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13828" y="1114697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45348" y="1114694"/>
            <a:ext cx="731520" cy="45284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76868" y="1114693"/>
            <a:ext cx="731520" cy="4528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08388" y="1114692"/>
            <a:ext cx="731520" cy="452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339908" y="1114691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071428" y="1114694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608388" y="2164998"/>
            <a:ext cx="731520" cy="4528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339908" y="2164997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071428" y="2164996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219268" y="3256225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64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950788" y="3256224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37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682308" y="3256223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34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413828" y="3256222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47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145348" y="3256225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876868" y="3256222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25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608388" y="3256221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37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8339908" y="3256220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55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47332" y="1225904"/>
            <a:ext cx="69923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Input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90425" y="2305723"/>
            <a:ext cx="81304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Kernel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89542" y="3367438"/>
            <a:ext cx="141481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Feature map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7850839" y="1724555"/>
            <a:ext cx="28725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200" dirty="0" smtClean="0">
                <a:latin typeface="Arial Black" panose="020B0A04020102020204" pitchFamily="34" charset="0"/>
              </a:rPr>
              <a:t>x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62" name="Straight Connector 61"/>
          <p:cNvCxnSpPr>
            <a:endCxn id="61" idx="0"/>
          </p:cNvCxnSpPr>
          <p:nvPr/>
        </p:nvCxnSpPr>
        <p:spPr>
          <a:xfrm>
            <a:off x="7994468" y="1549571"/>
            <a:ext cx="0" cy="17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1" idx="2"/>
          </p:cNvCxnSpPr>
          <p:nvPr/>
        </p:nvCxnSpPr>
        <p:spPr>
          <a:xfrm>
            <a:off x="7994468" y="2001554"/>
            <a:ext cx="0" cy="17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582359" y="1724555"/>
            <a:ext cx="28725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200" dirty="0" smtClean="0">
                <a:latin typeface="Arial Black" panose="020B0A04020102020204" pitchFamily="34" charset="0"/>
              </a:rPr>
              <a:t>x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65" name="Straight Connector 64"/>
          <p:cNvCxnSpPr>
            <a:endCxn id="64" idx="0"/>
          </p:cNvCxnSpPr>
          <p:nvPr/>
        </p:nvCxnSpPr>
        <p:spPr>
          <a:xfrm>
            <a:off x="8725988" y="1549571"/>
            <a:ext cx="0" cy="17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64" idx="2"/>
          </p:cNvCxnSpPr>
          <p:nvPr/>
        </p:nvCxnSpPr>
        <p:spPr>
          <a:xfrm>
            <a:off x="8725988" y="2001554"/>
            <a:ext cx="0" cy="17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313878" y="1733577"/>
            <a:ext cx="28725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200" dirty="0" smtClean="0">
                <a:latin typeface="Arial Black" panose="020B0A04020102020204" pitchFamily="34" charset="0"/>
              </a:rPr>
              <a:t>x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68" name="Straight Connector 67"/>
          <p:cNvCxnSpPr>
            <a:endCxn id="67" idx="0"/>
          </p:cNvCxnSpPr>
          <p:nvPr/>
        </p:nvCxnSpPr>
        <p:spPr>
          <a:xfrm>
            <a:off x="9457507" y="1558593"/>
            <a:ext cx="0" cy="17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7" idx="2"/>
          </p:cNvCxnSpPr>
          <p:nvPr/>
        </p:nvCxnSpPr>
        <p:spPr>
          <a:xfrm>
            <a:off x="9457507" y="2010576"/>
            <a:ext cx="0" cy="17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583524" y="2818249"/>
            <a:ext cx="28565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200" dirty="0">
                <a:latin typeface="Arial Black" panose="020B0A04020102020204" pitchFamily="34" charset="0"/>
              </a:rPr>
              <a:t>+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 flipH="1">
            <a:off x="8726352" y="2643265"/>
            <a:ext cx="802" cy="17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70" idx="2"/>
          </p:cNvCxnSpPr>
          <p:nvPr/>
        </p:nvCxnSpPr>
        <p:spPr>
          <a:xfrm>
            <a:off x="8726352" y="3095248"/>
            <a:ext cx="801" cy="17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3225073" y="5002247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3956593" y="5002246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4688113" y="5002245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3809712" y="4449916"/>
            <a:ext cx="10252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1D Array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8463275" y="4546181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9194795" y="4546181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9926315" y="4546174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8463275" y="4999019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9194795" y="4999026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9926315" y="4991625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8463275" y="5444470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9194795" y="5444463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9926315" y="5442145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9047914" y="4174824"/>
            <a:ext cx="10252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</a:t>
            </a:r>
            <a:r>
              <a:rPr lang="en-IN" dirty="0" smtClean="0"/>
              <a:t>D Array</a:t>
            </a:r>
            <a:endParaRPr lang="en-US" dirty="0"/>
          </a:p>
        </p:txBody>
      </p:sp>
      <p:sp>
        <p:nvSpPr>
          <p:cNvPr id="102" name="Striped Right Arrow 101"/>
          <p:cNvSpPr/>
          <p:nvPr/>
        </p:nvSpPr>
        <p:spPr>
          <a:xfrm>
            <a:off x="6511108" y="5101986"/>
            <a:ext cx="696686" cy="303186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Convolution layer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0565725" y="1272136"/>
            <a:ext cx="64953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10x1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0565725" y="2349713"/>
            <a:ext cx="53091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3</a:t>
            </a:r>
            <a:r>
              <a:rPr lang="en-IN" dirty="0" smtClean="0"/>
              <a:t>x1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0568968" y="3413665"/>
            <a:ext cx="53091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8</a:t>
            </a:r>
            <a:r>
              <a:rPr lang="en-IN" dirty="0" smtClean="0"/>
              <a:t>x1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975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2494615" y="1158547"/>
            <a:ext cx="731520" cy="452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</a:t>
            </a:r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3226135" y="1158546"/>
            <a:ext cx="731520" cy="4528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7</a:t>
            </a:r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3957655" y="1158545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</a:t>
            </a:r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4689175" y="1158544"/>
            <a:ext cx="731520" cy="4528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5420695" y="1158547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4</a:t>
            </a:r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6152215" y="1158544"/>
            <a:ext cx="731520" cy="45284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6883735" y="1158543"/>
            <a:ext cx="731520" cy="4528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7615255" y="1158542"/>
            <a:ext cx="731520" cy="452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</a:t>
            </a:r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8346775" y="1158541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9078295" y="1158544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</a:t>
            </a:r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8346632" y="2214802"/>
            <a:ext cx="731520" cy="4528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9078152" y="2214801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  <a:endParaRPr lang="en-US" dirty="0"/>
          </a:p>
        </p:txBody>
      </p:sp>
      <p:sp>
        <p:nvSpPr>
          <p:cNvPr id="104" name="Rectangle 103"/>
          <p:cNvSpPr/>
          <p:nvPr/>
        </p:nvSpPr>
        <p:spPr>
          <a:xfrm>
            <a:off x="9809672" y="2214800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</a:t>
            </a:r>
            <a:endParaRPr lang="en-US" dirty="0"/>
          </a:p>
        </p:txBody>
      </p:sp>
      <p:sp>
        <p:nvSpPr>
          <p:cNvPr id="105" name="Rectangle 104"/>
          <p:cNvSpPr/>
          <p:nvPr/>
        </p:nvSpPr>
        <p:spPr>
          <a:xfrm>
            <a:off x="3226135" y="3278247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64</a:t>
            </a:r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3957655" y="3278246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37</a:t>
            </a:r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>
            <a:off x="4689175" y="3278245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34</a:t>
            </a:r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5420695" y="3278244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47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6152215" y="3278247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30</a:t>
            </a:r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>
            <a:off x="6883735" y="3278244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25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7615255" y="3278243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37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8346775" y="3278242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55</a:t>
            </a:r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654199" y="1269754"/>
            <a:ext cx="69923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Input</a:t>
            </a:r>
            <a:endParaRPr lang="en-US" dirty="0"/>
          </a:p>
        </p:txBody>
      </p:sp>
      <p:sp>
        <p:nvSpPr>
          <p:cNvPr id="114" name="TextBox 113"/>
          <p:cNvSpPr txBox="1"/>
          <p:nvPr/>
        </p:nvSpPr>
        <p:spPr>
          <a:xfrm>
            <a:off x="597292" y="2349573"/>
            <a:ext cx="81304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Kernel</a:t>
            </a:r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296409" y="3411288"/>
            <a:ext cx="141481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Feature map</a:t>
            </a:r>
            <a:endParaRPr lang="en-US" dirty="0"/>
          </a:p>
        </p:txBody>
      </p:sp>
      <p:sp>
        <p:nvSpPr>
          <p:cNvPr id="149" name="Rectangle 148"/>
          <p:cNvSpPr/>
          <p:nvPr/>
        </p:nvSpPr>
        <p:spPr>
          <a:xfrm>
            <a:off x="2494615" y="3278247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  <a:r>
              <a:rPr lang="en-IN" dirty="0" smtClean="0"/>
              <a:t>4</a:t>
            </a:r>
            <a:endParaRPr lang="en-US" dirty="0"/>
          </a:p>
        </p:txBody>
      </p:sp>
      <p:sp>
        <p:nvSpPr>
          <p:cNvPr id="150" name="Rectangle 149"/>
          <p:cNvSpPr/>
          <p:nvPr/>
        </p:nvSpPr>
        <p:spPr>
          <a:xfrm>
            <a:off x="9078152" y="3279945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28</a:t>
            </a:r>
            <a:endParaRPr lang="en-US" dirty="0"/>
          </a:p>
        </p:txBody>
      </p:sp>
      <p:sp>
        <p:nvSpPr>
          <p:cNvPr id="151" name="Rectangle 150"/>
          <p:cNvSpPr/>
          <p:nvPr/>
        </p:nvSpPr>
        <p:spPr>
          <a:xfrm>
            <a:off x="9812715" y="1162583"/>
            <a:ext cx="731520" cy="4528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1759940" y="1159577"/>
            <a:ext cx="731520" cy="4528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53" name="Straight Arrow Connector 152"/>
          <p:cNvCxnSpPr>
            <a:stCxn id="152" idx="0"/>
            <a:endCxn id="155" idx="1"/>
          </p:cNvCxnSpPr>
          <p:nvPr/>
        </p:nvCxnSpPr>
        <p:spPr>
          <a:xfrm flipV="1">
            <a:off x="2125700" y="896007"/>
            <a:ext cx="3508174" cy="263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1" idx="0"/>
            <a:endCxn id="155" idx="3"/>
          </p:cNvCxnSpPr>
          <p:nvPr/>
        </p:nvCxnSpPr>
        <p:spPr>
          <a:xfrm flipH="1" flipV="1">
            <a:off x="7731628" y="896007"/>
            <a:ext cx="2446847" cy="266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5633874" y="695952"/>
            <a:ext cx="2097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rgbClr val="FF0000"/>
                </a:solidFill>
              </a:rPr>
              <a:t>"Same” padding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054781" y="4218674"/>
            <a:ext cx="10252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</a:t>
            </a:r>
            <a:r>
              <a:rPr lang="en-IN" dirty="0" smtClean="0"/>
              <a:t>D Array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3231940" y="5046097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963460" y="5046096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4694980" y="5046095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816579" y="4493766"/>
            <a:ext cx="10252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1D Array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8470142" y="4590031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9201662" y="4590031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9933182" y="4590024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8470142" y="5042869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9201662" y="5042876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9933182" y="5035475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8470142" y="5488320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tangle 155"/>
          <p:cNvSpPr/>
          <p:nvPr/>
        </p:nvSpPr>
        <p:spPr>
          <a:xfrm>
            <a:off x="9201662" y="5488313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9933182" y="5485995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9054781" y="4218674"/>
            <a:ext cx="10252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</a:t>
            </a:r>
            <a:r>
              <a:rPr lang="en-IN" dirty="0" smtClean="0"/>
              <a:t>D Array</a:t>
            </a:r>
            <a:endParaRPr lang="en-US" dirty="0"/>
          </a:p>
        </p:txBody>
      </p:sp>
      <p:sp>
        <p:nvSpPr>
          <p:cNvPr id="159" name="Striped Right Arrow 158"/>
          <p:cNvSpPr/>
          <p:nvPr/>
        </p:nvSpPr>
        <p:spPr>
          <a:xfrm>
            <a:off x="6517975" y="5145836"/>
            <a:ext cx="696686" cy="303186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Convolution </a:t>
            </a:r>
            <a:r>
              <a:rPr lang="en-IN" dirty="0" smtClean="0"/>
              <a:t>layer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9261031" y="1742605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 Black" panose="020B0A04020102020204" pitchFamily="34" charset="0"/>
              </a:rPr>
              <a:t>x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70" name="Straight Connector 69"/>
          <p:cNvCxnSpPr>
            <a:endCxn id="69" idx="0"/>
          </p:cNvCxnSpPr>
          <p:nvPr/>
        </p:nvCxnSpPr>
        <p:spPr>
          <a:xfrm flipH="1">
            <a:off x="9404660" y="1614352"/>
            <a:ext cx="143" cy="128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2"/>
          </p:cNvCxnSpPr>
          <p:nvPr/>
        </p:nvCxnSpPr>
        <p:spPr>
          <a:xfrm>
            <a:off x="9404660" y="2019604"/>
            <a:ext cx="0" cy="198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9953156" y="1735471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 Black" panose="020B0A04020102020204" pitchFamily="34" charset="0"/>
              </a:rPr>
              <a:t>x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73" name="Straight Connector 72"/>
          <p:cNvCxnSpPr>
            <a:endCxn id="72" idx="0"/>
          </p:cNvCxnSpPr>
          <p:nvPr/>
        </p:nvCxnSpPr>
        <p:spPr>
          <a:xfrm flipH="1">
            <a:off x="10096785" y="1607218"/>
            <a:ext cx="143" cy="128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72" idx="2"/>
          </p:cNvCxnSpPr>
          <p:nvPr/>
        </p:nvCxnSpPr>
        <p:spPr>
          <a:xfrm>
            <a:off x="10096785" y="2012470"/>
            <a:ext cx="0" cy="198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9261176" y="2806985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 Black" panose="020B0A04020102020204" pitchFamily="34" charset="0"/>
              </a:rPr>
              <a:t>+</a:t>
            </a:r>
          </a:p>
        </p:txBody>
      </p:sp>
      <p:cxnSp>
        <p:nvCxnSpPr>
          <p:cNvPr id="76" name="Straight Connector 75"/>
          <p:cNvCxnSpPr>
            <a:endCxn id="75" idx="0"/>
          </p:cNvCxnSpPr>
          <p:nvPr/>
        </p:nvCxnSpPr>
        <p:spPr>
          <a:xfrm flipH="1">
            <a:off x="9404004" y="2678732"/>
            <a:ext cx="946" cy="128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5" idx="2"/>
          </p:cNvCxnSpPr>
          <p:nvPr/>
        </p:nvCxnSpPr>
        <p:spPr>
          <a:xfrm>
            <a:off x="9404004" y="3083984"/>
            <a:ext cx="801" cy="198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8566006" y="1735471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 Black" panose="020B0A04020102020204" pitchFamily="34" charset="0"/>
              </a:rPr>
              <a:t>x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80" name="Straight Connector 79"/>
          <p:cNvCxnSpPr>
            <a:endCxn id="78" idx="0"/>
          </p:cNvCxnSpPr>
          <p:nvPr/>
        </p:nvCxnSpPr>
        <p:spPr>
          <a:xfrm flipH="1">
            <a:off x="8709635" y="1607218"/>
            <a:ext cx="143" cy="128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78" idx="2"/>
          </p:cNvCxnSpPr>
          <p:nvPr/>
        </p:nvCxnSpPr>
        <p:spPr>
          <a:xfrm>
            <a:off x="8709635" y="2012470"/>
            <a:ext cx="0" cy="198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620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2494615" y="1158547"/>
            <a:ext cx="731520" cy="452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</a:t>
            </a:r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3226135" y="1158546"/>
            <a:ext cx="731520" cy="4528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7</a:t>
            </a:r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3957655" y="1158545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</a:t>
            </a:r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4689175" y="1158544"/>
            <a:ext cx="731520" cy="4528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5420695" y="1158547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4</a:t>
            </a:r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6152215" y="1158544"/>
            <a:ext cx="731520" cy="45284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6883735" y="1158543"/>
            <a:ext cx="731520" cy="4528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7615255" y="1158542"/>
            <a:ext cx="731520" cy="452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</a:t>
            </a:r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8346775" y="1158541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9078295" y="1158544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</a:t>
            </a:r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1769068" y="2222619"/>
            <a:ext cx="731520" cy="4528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2500588" y="2222618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  <a:endParaRPr lang="en-US" dirty="0"/>
          </a:p>
        </p:txBody>
      </p:sp>
      <p:sp>
        <p:nvSpPr>
          <p:cNvPr id="104" name="Rectangle 103"/>
          <p:cNvSpPr/>
          <p:nvPr/>
        </p:nvSpPr>
        <p:spPr>
          <a:xfrm>
            <a:off x="3232108" y="2222617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</a:t>
            </a:r>
            <a:endParaRPr lang="en-US" dirty="0"/>
          </a:p>
        </p:txBody>
      </p:sp>
      <p:sp>
        <p:nvSpPr>
          <p:cNvPr id="105" name="Rectangle 104"/>
          <p:cNvSpPr/>
          <p:nvPr/>
        </p:nvSpPr>
        <p:spPr>
          <a:xfrm>
            <a:off x="3226135" y="3278247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64</a:t>
            </a:r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3957655" y="3278246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37</a:t>
            </a:r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>
            <a:off x="4689175" y="3278245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34</a:t>
            </a:r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5420695" y="3278244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47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6152215" y="3278247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30</a:t>
            </a:r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>
            <a:off x="6883735" y="3278244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25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7615255" y="3278243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37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8346775" y="3278242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55</a:t>
            </a:r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654199" y="1269754"/>
            <a:ext cx="69923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Input</a:t>
            </a:r>
            <a:endParaRPr lang="en-US" dirty="0"/>
          </a:p>
        </p:txBody>
      </p:sp>
      <p:sp>
        <p:nvSpPr>
          <p:cNvPr id="114" name="TextBox 113"/>
          <p:cNvSpPr txBox="1"/>
          <p:nvPr/>
        </p:nvSpPr>
        <p:spPr>
          <a:xfrm>
            <a:off x="597292" y="2349573"/>
            <a:ext cx="81304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Kernel</a:t>
            </a:r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296409" y="3411288"/>
            <a:ext cx="141481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Feature map</a:t>
            </a:r>
            <a:endParaRPr lang="en-US" dirty="0"/>
          </a:p>
        </p:txBody>
      </p:sp>
      <p:sp>
        <p:nvSpPr>
          <p:cNvPr id="149" name="Rectangle 148"/>
          <p:cNvSpPr/>
          <p:nvPr/>
        </p:nvSpPr>
        <p:spPr>
          <a:xfrm>
            <a:off x="2494615" y="3278247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  <a:r>
              <a:rPr lang="en-IN" dirty="0" smtClean="0"/>
              <a:t>4</a:t>
            </a:r>
            <a:endParaRPr lang="en-US" dirty="0"/>
          </a:p>
        </p:txBody>
      </p:sp>
      <p:sp>
        <p:nvSpPr>
          <p:cNvPr id="150" name="Rectangle 149"/>
          <p:cNvSpPr/>
          <p:nvPr/>
        </p:nvSpPr>
        <p:spPr>
          <a:xfrm>
            <a:off x="9078152" y="3279945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28</a:t>
            </a:r>
            <a:endParaRPr lang="en-US" dirty="0"/>
          </a:p>
        </p:txBody>
      </p:sp>
      <p:sp>
        <p:nvSpPr>
          <p:cNvPr id="151" name="Rectangle 150"/>
          <p:cNvSpPr/>
          <p:nvPr/>
        </p:nvSpPr>
        <p:spPr>
          <a:xfrm>
            <a:off x="9812715" y="1162583"/>
            <a:ext cx="731520" cy="4528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1759940" y="1159577"/>
            <a:ext cx="731520" cy="4528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53" name="Straight Arrow Connector 152"/>
          <p:cNvCxnSpPr>
            <a:stCxn id="152" idx="0"/>
            <a:endCxn id="155" idx="1"/>
          </p:cNvCxnSpPr>
          <p:nvPr/>
        </p:nvCxnSpPr>
        <p:spPr>
          <a:xfrm flipV="1">
            <a:off x="2125700" y="896007"/>
            <a:ext cx="3508174" cy="263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1" idx="0"/>
            <a:endCxn id="155" idx="3"/>
          </p:cNvCxnSpPr>
          <p:nvPr/>
        </p:nvCxnSpPr>
        <p:spPr>
          <a:xfrm flipH="1" flipV="1">
            <a:off x="7731628" y="896007"/>
            <a:ext cx="2446847" cy="266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5633874" y="695952"/>
            <a:ext cx="2097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rgbClr val="FF0000"/>
                </a:solidFill>
              </a:rPr>
              <a:t>"Same” padding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054781" y="4218674"/>
            <a:ext cx="10252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</a:t>
            </a:r>
            <a:r>
              <a:rPr lang="en-IN" dirty="0" smtClean="0"/>
              <a:t>D Array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3231940" y="5046097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3963460" y="5046096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4694980" y="5046095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816579" y="4493766"/>
            <a:ext cx="10252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1D Array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8470142" y="4590031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9201662" y="4590031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9933182" y="4590024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8470142" y="5042869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9201662" y="5042876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9933182" y="5035475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8470142" y="5488320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tangle 155"/>
          <p:cNvSpPr/>
          <p:nvPr/>
        </p:nvSpPr>
        <p:spPr>
          <a:xfrm>
            <a:off x="9201662" y="5488313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9933182" y="5485995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9054781" y="4218674"/>
            <a:ext cx="10252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</a:t>
            </a:r>
            <a:r>
              <a:rPr lang="en-IN" dirty="0" smtClean="0"/>
              <a:t>D Array</a:t>
            </a:r>
            <a:endParaRPr lang="en-US" dirty="0"/>
          </a:p>
        </p:txBody>
      </p:sp>
      <p:sp>
        <p:nvSpPr>
          <p:cNvPr id="159" name="Striped Right Arrow 158"/>
          <p:cNvSpPr/>
          <p:nvPr/>
        </p:nvSpPr>
        <p:spPr>
          <a:xfrm>
            <a:off x="6517975" y="5145836"/>
            <a:ext cx="696686" cy="303186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Convolution </a:t>
            </a:r>
            <a:r>
              <a:rPr lang="en-IN" dirty="0" smtClean="0"/>
              <a:t>layer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2683467" y="1750422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 Black" panose="020B0A04020102020204" pitchFamily="34" charset="0"/>
              </a:rPr>
              <a:t>x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70" name="Straight Connector 69"/>
          <p:cNvCxnSpPr>
            <a:endCxn id="69" idx="0"/>
          </p:cNvCxnSpPr>
          <p:nvPr/>
        </p:nvCxnSpPr>
        <p:spPr>
          <a:xfrm flipH="1">
            <a:off x="2827096" y="1622169"/>
            <a:ext cx="143" cy="128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2"/>
          </p:cNvCxnSpPr>
          <p:nvPr/>
        </p:nvCxnSpPr>
        <p:spPr>
          <a:xfrm>
            <a:off x="2827096" y="2027421"/>
            <a:ext cx="0" cy="198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3375592" y="1743288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 Black" panose="020B0A04020102020204" pitchFamily="34" charset="0"/>
              </a:rPr>
              <a:t>x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73" name="Straight Connector 72"/>
          <p:cNvCxnSpPr>
            <a:endCxn id="72" idx="0"/>
          </p:cNvCxnSpPr>
          <p:nvPr/>
        </p:nvCxnSpPr>
        <p:spPr>
          <a:xfrm flipH="1">
            <a:off x="3519221" y="1615035"/>
            <a:ext cx="143" cy="128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72" idx="2"/>
          </p:cNvCxnSpPr>
          <p:nvPr/>
        </p:nvCxnSpPr>
        <p:spPr>
          <a:xfrm>
            <a:off x="3519221" y="2020287"/>
            <a:ext cx="0" cy="198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683612" y="2814802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 Black" panose="020B0A04020102020204" pitchFamily="34" charset="0"/>
              </a:rPr>
              <a:t>+</a:t>
            </a:r>
          </a:p>
        </p:txBody>
      </p:sp>
      <p:cxnSp>
        <p:nvCxnSpPr>
          <p:cNvPr id="76" name="Straight Connector 75"/>
          <p:cNvCxnSpPr>
            <a:endCxn id="75" idx="0"/>
          </p:cNvCxnSpPr>
          <p:nvPr/>
        </p:nvCxnSpPr>
        <p:spPr>
          <a:xfrm flipH="1">
            <a:off x="2826440" y="2686549"/>
            <a:ext cx="946" cy="128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5" idx="2"/>
          </p:cNvCxnSpPr>
          <p:nvPr/>
        </p:nvCxnSpPr>
        <p:spPr>
          <a:xfrm>
            <a:off x="2826440" y="3091801"/>
            <a:ext cx="801" cy="198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988442" y="1743288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 Black" panose="020B0A04020102020204" pitchFamily="34" charset="0"/>
              </a:rPr>
              <a:t>x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80" name="Straight Connector 79"/>
          <p:cNvCxnSpPr>
            <a:endCxn id="78" idx="0"/>
          </p:cNvCxnSpPr>
          <p:nvPr/>
        </p:nvCxnSpPr>
        <p:spPr>
          <a:xfrm flipH="1">
            <a:off x="2132071" y="1615035"/>
            <a:ext cx="143" cy="128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78" idx="2"/>
          </p:cNvCxnSpPr>
          <p:nvPr/>
        </p:nvCxnSpPr>
        <p:spPr>
          <a:xfrm>
            <a:off x="2132071" y="2020287"/>
            <a:ext cx="0" cy="198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66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5193729" cy="553998"/>
          </a:xfrm>
        </p:spPr>
        <p:txBody>
          <a:bodyPr/>
          <a:lstStyle/>
          <a:p>
            <a:pPr lvl="5"/>
            <a:r>
              <a:rPr lang="en-US" sz="3600" b="1" dirty="0" smtClean="0">
                <a:solidFill>
                  <a:schemeClr val="bg1"/>
                </a:solidFill>
                <a:latin typeface="+mj-lt"/>
              </a:rPr>
              <a:t>Problem configuration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375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73234" y="1227528"/>
            <a:ext cx="731520" cy="452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04754" y="1227527"/>
            <a:ext cx="731520" cy="4528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36274" y="1227526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67794" y="1227525"/>
            <a:ext cx="731520" cy="4528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99314" y="1227528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30834" y="1227525"/>
            <a:ext cx="731520" cy="45284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472871" y="2306986"/>
            <a:ext cx="731520" cy="4528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204391" y="2306985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2818" y="1338735"/>
            <a:ext cx="69923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Input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75911" y="2418554"/>
            <a:ext cx="81304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Kernel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75028" y="3480269"/>
            <a:ext cx="141481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Feature map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2847703" y="3384856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31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579223" y="3384855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4310743" y="3384854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10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5042263" y="3384853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5773783" y="3384856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24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3061125" y="2927108"/>
            <a:ext cx="28565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200" dirty="0">
                <a:latin typeface="Arial Black" panose="020B0A04020102020204" pitchFamily="34" charset="0"/>
              </a:rPr>
              <a:t>+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65" name="Straight Connector 64"/>
          <p:cNvCxnSpPr>
            <a:endCxn id="64" idx="0"/>
          </p:cNvCxnSpPr>
          <p:nvPr/>
        </p:nvCxnSpPr>
        <p:spPr>
          <a:xfrm flipH="1">
            <a:off x="3203953" y="2752124"/>
            <a:ext cx="802" cy="17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64" idx="2"/>
          </p:cNvCxnSpPr>
          <p:nvPr/>
        </p:nvCxnSpPr>
        <p:spPr>
          <a:xfrm>
            <a:off x="3203953" y="3204107"/>
            <a:ext cx="801" cy="17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704074" y="1858196"/>
            <a:ext cx="28725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200" dirty="0" smtClean="0">
                <a:latin typeface="Arial Black" panose="020B0A04020102020204" pitchFamily="34" charset="0"/>
              </a:rPr>
              <a:t>x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68" name="Straight Connector 67"/>
          <p:cNvCxnSpPr>
            <a:endCxn id="67" idx="0"/>
          </p:cNvCxnSpPr>
          <p:nvPr/>
        </p:nvCxnSpPr>
        <p:spPr>
          <a:xfrm>
            <a:off x="2847703" y="1683212"/>
            <a:ext cx="0" cy="17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7" idx="2"/>
          </p:cNvCxnSpPr>
          <p:nvPr/>
        </p:nvCxnSpPr>
        <p:spPr>
          <a:xfrm>
            <a:off x="2847703" y="2135195"/>
            <a:ext cx="0" cy="17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435593" y="1867218"/>
            <a:ext cx="28725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200" dirty="0" smtClean="0">
                <a:latin typeface="Arial Black" panose="020B0A04020102020204" pitchFamily="34" charset="0"/>
              </a:rPr>
              <a:t>x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>
            <a:off x="3579222" y="1692234"/>
            <a:ext cx="0" cy="17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70" idx="2"/>
          </p:cNvCxnSpPr>
          <p:nvPr/>
        </p:nvCxnSpPr>
        <p:spPr>
          <a:xfrm>
            <a:off x="3579222" y="2144217"/>
            <a:ext cx="0" cy="17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3210559" y="5115078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3942079" y="5115077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4673599" y="5115076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3795198" y="4562747"/>
            <a:ext cx="10252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1D Array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8448761" y="4659012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9180281" y="4659012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9911801" y="4659005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8448761" y="5111850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9180281" y="5111857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9911801" y="5104456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8448761" y="5557301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9180281" y="5557294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9911801" y="5554976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9033400" y="4287655"/>
            <a:ext cx="10252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</a:t>
            </a:r>
            <a:r>
              <a:rPr lang="en-IN" dirty="0" smtClean="0"/>
              <a:t>D Array</a:t>
            </a:r>
            <a:endParaRPr lang="en-US" dirty="0"/>
          </a:p>
        </p:txBody>
      </p:sp>
      <p:sp>
        <p:nvSpPr>
          <p:cNvPr id="102" name="Striped Right Arrow 101"/>
          <p:cNvSpPr/>
          <p:nvPr/>
        </p:nvSpPr>
        <p:spPr>
          <a:xfrm>
            <a:off x="6496594" y="5214817"/>
            <a:ext cx="696686" cy="303186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Convolution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731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84847" y="1185936"/>
            <a:ext cx="731520" cy="452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16367" y="1185935"/>
            <a:ext cx="731520" cy="4528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47887" y="1185934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79407" y="1185933"/>
            <a:ext cx="731520" cy="4528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10927" y="1185936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42447" y="1185933"/>
            <a:ext cx="731520" cy="45284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947524" y="2278861"/>
            <a:ext cx="731520" cy="4528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679044" y="2278860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44431" y="1297143"/>
            <a:ext cx="69923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Input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7524" y="2376962"/>
            <a:ext cx="81304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Kernel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86641" y="3438677"/>
            <a:ext cx="141481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Feature map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2859316" y="3343264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31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590836" y="3343263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4322356" y="3343262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10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5053876" y="3343261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5785396" y="3343264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24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535778" y="2898983"/>
            <a:ext cx="28565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200" dirty="0">
                <a:latin typeface="Arial Black" panose="020B0A04020102020204" pitchFamily="34" charset="0"/>
              </a:rPr>
              <a:t>+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65" name="Straight Connector 64"/>
          <p:cNvCxnSpPr>
            <a:endCxn id="64" idx="0"/>
          </p:cNvCxnSpPr>
          <p:nvPr/>
        </p:nvCxnSpPr>
        <p:spPr>
          <a:xfrm flipH="1">
            <a:off x="4678606" y="2723999"/>
            <a:ext cx="802" cy="17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64" idx="2"/>
          </p:cNvCxnSpPr>
          <p:nvPr/>
        </p:nvCxnSpPr>
        <p:spPr>
          <a:xfrm>
            <a:off x="4678606" y="3175982"/>
            <a:ext cx="801" cy="17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178727" y="1830071"/>
            <a:ext cx="28725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200" dirty="0" smtClean="0">
                <a:latin typeface="Arial Black" panose="020B0A04020102020204" pitchFamily="34" charset="0"/>
              </a:rPr>
              <a:t>x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68" name="Straight Connector 67"/>
          <p:cNvCxnSpPr>
            <a:endCxn id="67" idx="0"/>
          </p:cNvCxnSpPr>
          <p:nvPr/>
        </p:nvCxnSpPr>
        <p:spPr>
          <a:xfrm>
            <a:off x="4322356" y="1655087"/>
            <a:ext cx="0" cy="17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7" idx="2"/>
          </p:cNvCxnSpPr>
          <p:nvPr/>
        </p:nvCxnSpPr>
        <p:spPr>
          <a:xfrm>
            <a:off x="4322356" y="2107070"/>
            <a:ext cx="0" cy="17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910246" y="1839093"/>
            <a:ext cx="28725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200" dirty="0" smtClean="0">
                <a:latin typeface="Arial Black" panose="020B0A04020102020204" pitchFamily="34" charset="0"/>
              </a:rPr>
              <a:t>x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>
            <a:off x="5053875" y="1664109"/>
            <a:ext cx="0" cy="17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70" idx="2"/>
          </p:cNvCxnSpPr>
          <p:nvPr/>
        </p:nvCxnSpPr>
        <p:spPr>
          <a:xfrm>
            <a:off x="5053875" y="2116092"/>
            <a:ext cx="0" cy="17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3222172" y="5073486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3953692" y="5073485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4685212" y="5073484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806811" y="4521155"/>
            <a:ext cx="10252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1D Array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8460374" y="4617420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9191894" y="4617420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9923414" y="4617413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8460374" y="5070258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9191894" y="5070265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9923414" y="5062864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8460374" y="5515709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9191894" y="5515702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9923414" y="5513384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9045013" y="4246063"/>
            <a:ext cx="10252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</a:t>
            </a:r>
            <a:r>
              <a:rPr lang="en-IN" dirty="0" smtClean="0"/>
              <a:t>D Array</a:t>
            </a:r>
            <a:endParaRPr lang="en-US" dirty="0"/>
          </a:p>
        </p:txBody>
      </p:sp>
      <p:sp>
        <p:nvSpPr>
          <p:cNvPr id="87" name="Striped Right Arrow 86"/>
          <p:cNvSpPr/>
          <p:nvPr/>
        </p:nvSpPr>
        <p:spPr>
          <a:xfrm>
            <a:off x="6508207" y="5173225"/>
            <a:ext cx="696686" cy="303186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Convolution layer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36827" y="2334466"/>
            <a:ext cx="308930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Kernel slides with a stride of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38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84847" y="1185936"/>
            <a:ext cx="731520" cy="452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16367" y="1185935"/>
            <a:ext cx="731520" cy="4528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47887" y="1185934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79407" y="1185933"/>
            <a:ext cx="731520" cy="4528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10927" y="1185936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42447" y="1185933"/>
            <a:ext cx="731520" cy="45284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410927" y="2278861"/>
            <a:ext cx="731520" cy="4528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142447" y="2278860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44431" y="1297143"/>
            <a:ext cx="69923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Input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7524" y="2376962"/>
            <a:ext cx="81304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Kernel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86641" y="3438677"/>
            <a:ext cx="141481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Feature map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2859316" y="3343264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31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590836" y="3343263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4322356" y="3343262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10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5053876" y="3343261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5785396" y="3343264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24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999181" y="2898983"/>
            <a:ext cx="28565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200" dirty="0">
                <a:latin typeface="Arial Black" panose="020B0A04020102020204" pitchFamily="34" charset="0"/>
              </a:rPr>
              <a:t>+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65" name="Straight Connector 64"/>
          <p:cNvCxnSpPr>
            <a:endCxn id="64" idx="0"/>
          </p:cNvCxnSpPr>
          <p:nvPr/>
        </p:nvCxnSpPr>
        <p:spPr>
          <a:xfrm flipH="1">
            <a:off x="6142009" y="2723999"/>
            <a:ext cx="802" cy="17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64" idx="2"/>
          </p:cNvCxnSpPr>
          <p:nvPr/>
        </p:nvCxnSpPr>
        <p:spPr>
          <a:xfrm>
            <a:off x="6142009" y="3175982"/>
            <a:ext cx="801" cy="17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642130" y="1830071"/>
            <a:ext cx="28725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200" dirty="0" smtClean="0">
                <a:latin typeface="Arial Black" panose="020B0A04020102020204" pitchFamily="34" charset="0"/>
              </a:rPr>
              <a:t>x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68" name="Straight Connector 67"/>
          <p:cNvCxnSpPr>
            <a:endCxn id="67" idx="0"/>
          </p:cNvCxnSpPr>
          <p:nvPr/>
        </p:nvCxnSpPr>
        <p:spPr>
          <a:xfrm>
            <a:off x="5785759" y="1655087"/>
            <a:ext cx="0" cy="17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7" idx="2"/>
          </p:cNvCxnSpPr>
          <p:nvPr/>
        </p:nvCxnSpPr>
        <p:spPr>
          <a:xfrm>
            <a:off x="5785759" y="2107070"/>
            <a:ext cx="0" cy="17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373649" y="1839093"/>
            <a:ext cx="28725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200" dirty="0" smtClean="0">
                <a:latin typeface="Arial Black" panose="020B0A04020102020204" pitchFamily="34" charset="0"/>
              </a:rPr>
              <a:t>x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71" name="Straight Connector 70"/>
          <p:cNvCxnSpPr>
            <a:endCxn id="70" idx="0"/>
          </p:cNvCxnSpPr>
          <p:nvPr/>
        </p:nvCxnSpPr>
        <p:spPr>
          <a:xfrm>
            <a:off x="6517278" y="1664109"/>
            <a:ext cx="0" cy="17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70" idx="2"/>
          </p:cNvCxnSpPr>
          <p:nvPr/>
        </p:nvCxnSpPr>
        <p:spPr>
          <a:xfrm>
            <a:off x="6517278" y="2116092"/>
            <a:ext cx="0" cy="17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3222172" y="5073486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3953692" y="5073485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4685212" y="5073484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806811" y="4521155"/>
            <a:ext cx="10252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1D Array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8460374" y="4617420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9191894" y="4617420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9923414" y="4617413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8460374" y="5070258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9191894" y="5070265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9923414" y="5062864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8460374" y="5515709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9191894" y="5515702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9923414" y="5513384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9045013" y="4246063"/>
            <a:ext cx="10252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</a:t>
            </a:r>
            <a:r>
              <a:rPr lang="en-IN" dirty="0" smtClean="0"/>
              <a:t>D Array</a:t>
            </a:r>
            <a:endParaRPr lang="en-US" dirty="0"/>
          </a:p>
        </p:txBody>
      </p:sp>
      <p:sp>
        <p:nvSpPr>
          <p:cNvPr id="87" name="Striped Right Arrow 86"/>
          <p:cNvSpPr/>
          <p:nvPr/>
        </p:nvSpPr>
        <p:spPr>
          <a:xfrm>
            <a:off x="6508207" y="5173225"/>
            <a:ext cx="696686" cy="303186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Convolution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721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4431" y="1297143"/>
            <a:ext cx="69923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Input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7524" y="2376962"/>
            <a:ext cx="81304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Kernel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86641" y="3438677"/>
            <a:ext cx="141481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Feature map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Convolution layer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711255" y="1312605"/>
            <a:ext cx="53091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6</a:t>
            </a:r>
            <a:r>
              <a:rPr lang="en-IN" dirty="0" smtClean="0"/>
              <a:t>x1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711255" y="2390182"/>
            <a:ext cx="53091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2x1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714498" y="3454134"/>
            <a:ext cx="53091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3x1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9117865" y="2240795"/>
                <a:ext cx="2612951" cy="559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N" sz="1600" b="0" i="1" baseline="-25000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IN" sz="1600" i="1" baseline="-2500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IN" sz="1600" i="1" baseline="-2500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num>
                        <m:den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𝑆𝑡𝑟𝑖𝑑𝑒</m:t>
                          </m:r>
                        </m:den>
                      </m:f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865" y="2240795"/>
                <a:ext cx="2612951" cy="5598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/>
          <p:cNvSpPr/>
          <p:nvPr/>
        </p:nvSpPr>
        <p:spPr>
          <a:xfrm>
            <a:off x="8460374" y="4632882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9191894" y="4632882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9923414" y="4632875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8460374" y="5085720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9191894" y="5085727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9923414" y="5078326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8460374" y="5531171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9191894" y="5531164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9923414" y="5528846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9045013" y="4261525"/>
            <a:ext cx="10252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</a:t>
            </a:r>
            <a:r>
              <a:rPr lang="en-IN" dirty="0" smtClean="0"/>
              <a:t>D Array</a:t>
            </a:r>
            <a:endParaRPr lang="en-US" dirty="0"/>
          </a:p>
        </p:txBody>
      </p:sp>
      <p:cxnSp>
        <p:nvCxnSpPr>
          <p:cNvPr id="58" name="Straight Arrow Connector 57"/>
          <p:cNvCxnSpPr>
            <a:stCxn id="50" idx="3"/>
          </p:cNvCxnSpPr>
          <p:nvPr/>
        </p:nvCxnSpPr>
        <p:spPr>
          <a:xfrm>
            <a:off x="10654934" y="4859298"/>
            <a:ext cx="272146" cy="444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3"/>
          </p:cNvCxnSpPr>
          <p:nvPr/>
        </p:nvCxnSpPr>
        <p:spPr>
          <a:xfrm flipV="1">
            <a:off x="10654934" y="5303520"/>
            <a:ext cx="272146" cy="1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6" idx="3"/>
          </p:cNvCxnSpPr>
          <p:nvPr/>
        </p:nvCxnSpPr>
        <p:spPr>
          <a:xfrm flipV="1">
            <a:off x="10654934" y="5303520"/>
            <a:ext cx="272146" cy="45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927080" y="5165677"/>
            <a:ext cx="92429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</a:t>
            </a:r>
          </a:p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222172" y="5088948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3953692" y="5088947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4685212" y="5088946"/>
            <a:ext cx="731520" cy="452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3806811" y="4536617"/>
            <a:ext cx="10252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1D Array</a:t>
            </a:r>
            <a:endParaRPr lang="en-US" dirty="0"/>
          </a:p>
        </p:txBody>
      </p:sp>
      <p:sp>
        <p:nvSpPr>
          <p:cNvPr id="90" name="Striped Right Arrow 89"/>
          <p:cNvSpPr/>
          <p:nvPr/>
        </p:nvSpPr>
        <p:spPr>
          <a:xfrm>
            <a:off x="6508207" y="5188687"/>
            <a:ext cx="696686" cy="303186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2484847" y="1185936"/>
            <a:ext cx="731520" cy="452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3216367" y="1185935"/>
            <a:ext cx="731520" cy="4528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7</a:t>
            </a:r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3947887" y="1185934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</a:t>
            </a:r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4679407" y="1185933"/>
            <a:ext cx="731520" cy="4528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</a:t>
            </a:r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5410927" y="1185936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4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6142447" y="1185933"/>
            <a:ext cx="731520" cy="45284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5410927" y="2278861"/>
            <a:ext cx="731520" cy="4528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6142447" y="2278860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2859316" y="3343264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31</a:t>
            </a:r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3590836" y="3343263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4322356" y="3343262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10</a:t>
            </a:r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5053876" y="3343261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5785396" y="3343264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24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5999181" y="2898983"/>
            <a:ext cx="28565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200" dirty="0">
                <a:latin typeface="Arial Black" panose="020B0A04020102020204" pitchFamily="34" charset="0"/>
              </a:rPr>
              <a:t>+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105" name="Straight Connector 104"/>
          <p:cNvCxnSpPr>
            <a:endCxn id="104" idx="0"/>
          </p:cNvCxnSpPr>
          <p:nvPr/>
        </p:nvCxnSpPr>
        <p:spPr>
          <a:xfrm flipH="1">
            <a:off x="6142009" y="2723999"/>
            <a:ext cx="802" cy="17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104" idx="2"/>
          </p:cNvCxnSpPr>
          <p:nvPr/>
        </p:nvCxnSpPr>
        <p:spPr>
          <a:xfrm>
            <a:off x="6142009" y="3175982"/>
            <a:ext cx="801" cy="17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5633859" y="1825316"/>
            <a:ext cx="28725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200" dirty="0">
                <a:latin typeface="Arial Black" panose="020B0A04020102020204" pitchFamily="34" charset="0"/>
              </a:rPr>
              <a:t>x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120" name="Straight Connector 119"/>
          <p:cNvCxnSpPr>
            <a:endCxn id="119" idx="0"/>
          </p:cNvCxnSpPr>
          <p:nvPr/>
        </p:nvCxnSpPr>
        <p:spPr>
          <a:xfrm flipH="1">
            <a:off x="5777488" y="1650332"/>
            <a:ext cx="1" cy="17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19" idx="2"/>
          </p:cNvCxnSpPr>
          <p:nvPr/>
        </p:nvCxnSpPr>
        <p:spPr>
          <a:xfrm>
            <a:off x="5777488" y="2102315"/>
            <a:ext cx="0" cy="17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6365379" y="1834583"/>
            <a:ext cx="28725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sz="1200" dirty="0">
                <a:latin typeface="Arial Black" panose="020B0A04020102020204" pitchFamily="34" charset="0"/>
              </a:rPr>
              <a:t>x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cxnSp>
        <p:nvCxnSpPr>
          <p:cNvPr id="123" name="Straight Connector 122"/>
          <p:cNvCxnSpPr>
            <a:endCxn id="122" idx="0"/>
          </p:cNvCxnSpPr>
          <p:nvPr/>
        </p:nvCxnSpPr>
        <p:spPr>
          <a:xfrm flipH="1">
            <a:off x="6509008" y="1659599"/>
            <a:ext cx="1" cy="17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22" idx="2"/>
          </p:cNvCxnSpPr>
          <p:nvPr/>
        </p:nvCxnSpPr>
        <p:spPr>
          <a:xfrm>
            <a:off x="6509008" y="2111582"/>
            <a:ext cx="0" cy="17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3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8284" y="1355884"/>
            <a:ext cx="924292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Input/</a:t>
            </a:r>
          </a:p>
          <a:p>
            <a:r>
              <a:rPr lang="en-IN" dirty="0" smtClean="0"/>
              <a:t>Feature</a:t>
            </a:r>
          </a:p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3210220" y="1263287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64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941740" y="1263286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37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4673260" y="1263285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34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5404780" y="1263284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47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136300" y="1263287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30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867820" y="1263284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25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599340" y="1263283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37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8330860" y="1263282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55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78700" y="1263287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  <a:r>
              <a:rPr lang="en-IN" dirty="0" smtClean="0"/>
              <a:t>4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523935" y="2317388"/>
            <a:ext cx="731520" cy="45284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  <a:r>
              <a:rPr lang="en-IN" dirty="0" smtClean="0"/>
              <a:t>4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3255455" y="2317387"/>
            <a:ext cx="731520" cy="45284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64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986975" y="2317386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37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216025" y="3397306"/>
            <a:ext cx="731520" cy="45284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64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3947545" y="3397305"/>
            <a:ext cx="731520" cy="45284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79065" y="3397304"/>
            <a:ext cx="731520" cy="45284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5410585" y="3397303"/>
            <a:ext cx="731520" cy="45284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47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6142105" y="3397306"/>
            <a:ext cx="731520" cy="45284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6873625" y="3397303"/>
            <a:ext cx="731520" cy="45284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605145" y="3397302"/>
            <a:ext cx="731520" cy="45284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55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907476" y="1729039"/>
            <a:ext cx="5805" cy="588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638996" y="1729039"/>
            <a:ext cx="5805" cy="58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370516" y="1729038"/>
            <a:ext cx="5805" cy="58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644439" y="2796049"/>
            <a:ext cx="5805" cy="588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38284" y="2432398"/>
            <a:ext cx="158729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Max pool filter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83128" y="3508519"/>
            <a:ext cx="158729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Global pooling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699371" y="1364586"/>
            <a:ext cx="53091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9</a:t>
            </a:r>
            <a:r>
              <a:rPr lang="en-IN" dirty="0" smtClean="0"/>
              <a:t>x1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699371" y="2442163"/>
            <a:ext cx="53091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3</a:t>
            </a:r>
            <a:r>
              <a:rPr lang="en-IN" dirty="0" smtClean="0"/>
              <a:t>x1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9702614" y="3506115"/>
            <a:ext cx="53091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3x1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478700" y="4644097"/>
                <a:ext cx="2612951" cy="559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N" sz="1600" b="0" i="1" baseline="-25000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IN" sz="1600" i="1" baseline="-2500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IN" sz="1600" i="1" baseline="-2500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num>
                        <m:den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𝑆𝑡𝑟𝑖𝑑𝑒</m:t>
                          </m:r>
                        </m:den>
                      </m:f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700" y="4644097"/>
                <a:ext cx="2612951" cy="5598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Max pooling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31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8284" y="1355884"/>
            <a:ext cx="924292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Input/</a:t>
            </a:r>
          </a:p>
          <a:p>
            <a:r>
              <a:rPr lang="en-IN" dirty="0"/>
              <a:t>Feature</a:t>
            </a:r>
          </a:p>
          <a:p>
            <a:r>
              <a:rPr lang="en-US" dirty="0"/>
              <a:t>map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210220" y="1263287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64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941740" y="1263286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37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4673260" y="1263285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34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5404780" y="1263284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47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136300" y="1263287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30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867820" y="1263284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25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599340" y="1263283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37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8330860" y="1263282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55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78700" y="1263287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  <a:r>
              <a:rPr lang="en-IN" dirty="0" smtClean="0"/>
              <a:t>4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673260" y="2304477"/>
            <a:ext cx="731520" cy="45284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34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5404780" y="2304476"/>
            <a:ext cx="731520" cy="45284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47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136300" y="2304475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30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216025" y="3397306"/>
            <a:ext cx="731520" cy="45284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64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3947545" y="3397305"/>
            <a:ext cx="731520" cy="45284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79065" y="3397304"/>
            <a:ext cx="731520" cy="45284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5410585" y="3397303"/>
            <a:ext cx="731520" cy="45284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47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6142105" y="3397306"/>
            <a:ext cx="731520" cy="45284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6873625" y="3397303"/>
            <a:ext cx="731520" cy="45284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605145" y="3397302"/>
            <a:ext cx="731520" cy="45284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55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056801" y="1716128"/>
            <a:ext cx="5805" cy="588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788321" y="1716128"/>
            <a:ext cx="5805" cy="58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519841" y="1716127"/>
            <a:ext cx="5805" cy="58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793764" y="2783138"/>
            <a:ext cx="5805" cy="588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38284" y="2432398"/>
            <a:ext cx="158729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Max pool filter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83128" y="3508519"/>
            <a:ext cx="158729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Global pooling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699371" y="1364586"/>
            <a:ext cx="53091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9</a:t>
            </a:r>
            <a:r>
              <a:rPr lang="en-IN" dirty="0" smtClean="0"/>
              <a:t>x1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699371" y="2442163"/>
            <a:ext cx="53091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3</a:t>
            </a:r>
            <a:r>
              <a:rPr lang="en-IN" dirty="0" smtClean="0"/>
              <a:t>x1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9702614" y="3506115"/>
            <a:ext cx="53091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3x1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478700" y="4644097"/>
                <a:ext cx="2612951" cy="559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N" sz="1600" b="0" i="1" baseline="-25000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IN" sz="1600" i="1" baseline="-2500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IN" sz="1600" i="1" baseline="-2500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num>
                        <m:den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𝑆𝑡𝑟𝑖𝑑𝑒</m:t>
                          </m:r>
                        </m:den>
                      </m:f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700" y="4644097"/>
                <a:ext cx="2612951" cy="5598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Max pooling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01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8284" y="1355884"/>
            <a:ext cx="924292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Input/</a:t>
            </a:r>
          </a:p>
          <a:p>
            <a:r>
              <a:rPr lang="en-IN" dirty="0"/>
              <a:t>Feature</a:t>
            </a:r>
          </a:p>
          <a:p>
            <a:r>
              <a:rPr lang="en-US" dirty="0"/>
              <a:t>map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210220" y="1263287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64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941740" y="1263286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37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4673260" y="1263285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34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5404780" y="1263284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47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136300" y="1263287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30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867820" y="1263284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25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599340" y="1263283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37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8330860" y="1263282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55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78700" y="1263287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  <a:r>
              <a:rPr lang="en-IN" dirty="0" smtClean="0"/>
              <a:t>4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820556" y="2304482"/>
            <a:ext cx="731520" cy="45284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25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7552076" y="2304481"/>
            <a:ext cx="731520" cy="45284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37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8283596" y="2304480"/>
            <a:ext cx="731520" cy="45284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55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216025" y="3397306"/>
            <a:ext cx="731520" cy="45284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64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3947545" y="3397305"/>
            <a:ext cx="731520" cy="45284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79065" y="3397304"/>
            <a:ext cx="731520" cy="45284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5410585" y="3397303"/>
            <a:ext cx="731520" cy="45284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47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6142105" y="3397306"/>
            <a:ext cx="731520" cy="45284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6873625" y="3397303"/>
            <a:ext cx="731520" cy="45284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605145" y="3397302"/>
            <a:ext cx="731520" cy="45284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55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204097" y="1716133"/>
            <a:ext cx="5805" cy="588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935617" y="1716133"/>
            <a:ext cx="5805" cy="58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667137" y="1716132"/>
            <a:ext cx="5805" cy="58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941060" y="2783143"/>
            <a:ext cx="5805" cy="588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38284" y="2432398"/>
            <a:ext cx="158729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Max pool filter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83128" y="3508519"/>
            <a:ext cx="158729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Global pooling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699371" y="1364586"/>
            <a:ext cx="53091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9</a:t>
            </a:r>
            <a:r>
              <a:rPr lang="en-IN" dirty="0" smtClean="0"/>
              <a:t>x1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699371" y="2442163"/>
            <a:ext cx="53091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3</a:t>
            </a:r>
            <a:r>
              <a:rPr lang="en-IN" dirty="0" smtClean="0"/>
              <a:t>x1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9702614" y="3506115"/>
            <a:ext cx="53091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3x1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478700" y="4644097"/>
                <a:ext cx="2612951" cy="559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N" sz="1600" b="0" i="1" baseline="-25000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IN" sz="1600" i="1" baseline="-2500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IN" sz="1600" i="1" baseline="-2500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num>
                        <m:den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𝑆𝑡𝑟𝑖𝑑𝑒</m:t>
                          </m:r>
                        </m:den>
                      </m:f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700" y="4644097"/>
                <a:ext cx="2612951" cy="5598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Max pooling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20145" y="2944455"/>
            <a:ext cx="168411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Downsampling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527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Fully connected layer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874712" y="1389012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74712" y="1841850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874712" y="2287301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190871" y="1006247"/>
            <a:ext cx="10252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</a:t>
            </a:r>
            <a:r>
              <a:rPr lang="en-IN" dirty="0" smtClean="0"/>
              <a:t>D Array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874712" y="2738996"/>
            <a:ext cx="731520" cy="45284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874712" y="3191834"/>
            <a:ext cx="731520" cy="452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606232" y="1389012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606232" y="1841850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606232" y="2287301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606232" y="2738996"/>
            <a:ext cx="731520" cy="45284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606232" y="3191834"/>
            <a:ext cx="731520" cy="452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324240" y="1389012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2324240" y="1841850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324240" y="2287301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324240" y="2738996"/>
            <a:ext cx="731520" cy="45284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324240" y="3191834"/>
            <a:ext cx="731520" cy="452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3055760" y="1389005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055760" y="1841843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055760" y="2287294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3055760" y="2738989"/>
            <a:ext cx="731520" cy="45284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3055760" y="3191827"/>
            <a:ext cx="731520" cy="452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789148" y="1389012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3789148" y="1841850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3789148" y="2287301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3789148" y="2738996"/>
            <a:ext cx="731520" cy="45284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3789148" y="3191834"/>
            <a:ext cx="731520" cy="452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/>
          <p:cNvCxnSpPr>
            <a:stCxn id="64" idx="3"/>
          </p:cNvCxnSpPr>
          <p:nvPr/>
        </p:nvCxnSpPr>
        <p:spPr>
          <a:xfrm flipV="1">
            <a:off x="4520668" y="2506980"/>
            <a:ext cx="897152" cy="6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62" idx="3"/>
          </p:cNvCxnSpPr>
          <p:nvPr/>
        </p:nvCxnSpPr>
        <p:spPr>
          <a:xfrm>
            <a:off x="4520668" y="1615435"/>
            <a:ext cx="897152" cy="891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3" idx="3"/>
          </p:cNvCxnSpPr>
          <p:nvPr/>
        </p:nvCxnSpPr>
        <p:spPr>
          <a:xfrm>
            <a:off x="4520668" y="2068273"/>
            <a:ext cx="897152" cy="438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6" idx="3"/>
          </p:cNvCxnSpPr>
          <p:nvPr/>
        </p:nvCxnSpPr>
        <p:spPr>
          <a:xfrm flipV="1">
            <a:off x="4520668" y="2513724"/>
            <a:ext cx="897152" cy="451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9" idx="3"/>
          </p:cNvCxnSpPr>
          <p:nvPr/>
        </p:nvCxnSpPr>
        <p:spPr>
          <a:xfrm flipV="1">
            <a:off x="4520668" y="2513724"/>
            <a:ext cx="897152" cy="904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17820" y="2339536"/>
            <a:ext cx="1591141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</a:t>
            </a:r>
            <a:r>
              <a:rPr lang="en-US" dirty="0" smtClean="0"/>
              <a:t>maps/</a:t>
            </a:r>
            <a:endParaRPr lang="en-US" dirty="0"/>
          </a:p>
          <a:p>
            <a:r>
              <a:rPr lang="en-US" dirty="0" smtClean="0"/>
              <a:t>Global pooling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324240" y="3759605"/>
            <a:ext cx="7585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</a:t>
            </a:r>
            <a:r>
              <a:rPr lang="en-IN" dirty="0" smtClean="0"/>
              <a:t> x 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7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Fully connected layer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190871" y="1006247"/>
            <a:ext cx="10252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</a:t>
            </a:r>
            <a:r>
              <a:rPr lang="en-IN" dirty="0" smtClean="0"/>
              <a:t>D Array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5995352" y="2345728"/>
            <a:ext cx="1680754" cy="618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61693" y="1958302"/>
            <a:ext cx="114807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Flattening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74712" y="1389012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874712" y="1841850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874712" y="2287301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874712" y="2738996"/>
            <a:ext cx="731520" cy="45284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874712" y="3191834"/>
            <a:ext cx="731520" cy="452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1606232" y="1389012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606232" y="1841850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606232" y="2287301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606232" y="2738996"/>
            <a:ext cx="731520" cy="45284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606232" y="3191834"/>
            <a:ext cx="731520" cy="452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324240" y="1389012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324240" y="1841850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324240" y="2287301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324240" y="2738996"/>
            <a:ext cx="731520" cy="45284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2324240" y="3191834"/>
            <a:ext cx="731520" cy="452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055760" y="1389005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3055760" y="1841843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3055760" y="2287294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055760" y="2738989"/>
            <a:ext cx="731520" cy="45284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3055760" y="3191827"/>
            <a:ext cx="731520" cy="452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3789148" y="1389012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3789148" y="1841850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3789148" y="2287301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3789148" y="2738996"/>
            <a:ext cx="731520" cy="45284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789148" y="3191834"/>
            <a:ext cx="731520" cy="452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2324240" y="3759605"/>
            <a:ext cx="7585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</a:t>
            </a:r>
            <a:r>
              <a:rPr lang="en-IN" dirty="0" smtClean="0"/>
              <a:t> x 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21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Fully connected layer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190871" y="1006247"/>
            <a:ext cx="10252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</a:t>
            </a:r>
            <a:r>
              <a:rPr lang="en-IN" dirty="0" smtClean="0"/>
              <a:t>D Array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5995352" y="2345728"/>
            <a:ext cx="1680754" cy="618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9139146" y="1393868"/>
            <a:ext cx="731520" cy="45284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9139146" y="1846706"/>
            <a:ext cx="731520" cy="45284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139146" y="2292157"/>
            <a:ext cx="731520" cy="45284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9139146" y="2743852"/>
            <a:ext cx="731520" cy="45284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9139146" y="3196690"/>
            <a:ext cx="731520" cy="45284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9139146" y="3642141"/>
            <a:ext cx="731520" cy="45284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9139146" y="4094986"/>
            <a:ext cx="731520" cy="45284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9139146" y="4547824"/>
            <a:ext cx="731520" cy="45284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9139146" y="4993275"/>
            <a:ext cx="731520" cy="45284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24240" y="3759605"/>
            <a:ext cx="7585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</a:t>
            </a:r>
            <a:r>
              <a:rPr lang="en-IN" dirty="0" smtClean="0"/>
              <a:t> x 64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066324" y="5549932"/>
            <a:ext cx="87716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320 x </a:t>
            </a:r>
            <a:r>
              <a:rPr lang="en-IN" dirty="0"/>
              <a:t>1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6261693" y="1958302"/>
            <a:ext cx="114807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Flattening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8992264" y="1034454"/>
            <a:ext cx="102528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  <a:r>
              <a:rPr lang="en-IN" dirty="0" smtClean="0"/>
              <a:t>D Array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74712" y="1389012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874712" y="1841850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874712" y="2287301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874712" y="2738996"/>
            <a:ext cx="731520" cy="45284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874712" y="3191834"/>
            <a:ext cx="731520" cy="452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1606232" y="1389012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1606232" y="1841850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1606232" y="2287301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1606232" y="2738996"/>
            <a:ext cx="731520" cy="45284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1606232" y="3191834"/>
            <a:ext cx="731520" cy="452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2324240" y="1389012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324240" y="1841850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2324240" y="2287301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2324240" y="2738996"/>
            <a:ext cx="731520" cy="45284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2324240" y="3191834"/>
            <a:ext cx="731520" cy="452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3055760" y="1389005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3055760" y="1841843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3055760" y="2287294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3055760" y="2738989"/>
            <a:ext cx="731520" cy="45284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055760" y="3191827"/>
            <a:ext cx="731520" cy="452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3789148" y="1389012"/>
            <a:ext cx="731520" cy="452845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3789148" y="1841850"/>
            <a:ext cx="731520" cy="45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3789148" y="2287301"/>
            <a:ext cx="731520" cy="4528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3789148" y="2738996"/>
            <a:ext cx="731520" cy="45284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3789148" y="3191834"/>
            <a:ext cx="731520" cy="4528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5409" y="4414553"/>
            <a:ext cx="7911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Fully Connected Layer is simply, feed forward neural networks. </a:t>
            </a:r>
          </a:p>
          <a:p>
            <a:r>
              <a:rPr lang="en-US" sz="2000" dirty="0"/>
              <a:t>The </a:t>
            </a:r>
            <a:r>
              <a:rPr lang="en-US" sz="2000" dirty="0" smtClean="0"/>
              <a:t>input is </a:t>
            </a:r>
            <a:r>
              <a:rPr lang="en-US" sz="2000" dirty="0"/>
              <a:t>flattened and then fed into the fully connected layer.</a:t>
            </a:r>
          </a:p>
        </p:txBody>
      </p:sp>
    </p:spTree>
    <p:extLst>
      <p:ext uri="{BB962C8B-B14F-4D97-AF65-F5344CB8AC3E}">
        <p14:creationId xmlns:p14="http://schemas.microsoft.com/office/powerpoint/2010/main" val="1243656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configuration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10" y="1484313"/>
            <a:ext cx="4525244" cy="308364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Based on this specific inner structure of the yarns, </a:t>
            </a:r>
            <a:r>
              <a:rPr lang="en-US" sz="2000" b="0" dirty="0" smtClean="0"/>
              <a:t>                                                               a </a:t>
            </a:r>
            <a:r>
              <a:rPr lang="en-US" sz="2000" dirty="0"/>
              <a:t>2D-mechanical model </a:t>
            </a:r>
            <a:r>
              <a:rPr lang="en-US" sz="2000" b="0" dirty="0"/>
              <a:t>was </a:t>
            </a:r>
            <a:r>
              <a:rPr lang="en-US" sz="2000" b="0" dirty="0" smtClean="0"/>
              <a:t>developed.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smtClean="0"/>
              <a:t>By </a:t>
            </a:r>
            <a:r>
              <a:rPr lang="en-US" sz="2000" dirty="0"/>
              <a:t>projecting the complex 3D nature </a:t>
            </a:r>
            <a:r>
              <a:rPr lang="en-US" sz="2000" b="0" dirty="0"/>
              <a:t>of the </a:t>
            </a:r>
            <a:r>
              <a:rPr lang="en-US" sz="2000" b="0" dirty="0" smtClean="0"/>
              <a:t>                                                                                 problem </a:t>
            </a:r>
            <a:r>
              <a:rPr lang="en-US" sz="2000" b="0" dirty="0"/>
              <a:t>into a so-called plane of observation </a:t>
            </a:r>
            <a:r>
              <a:rPr lang="en-US" sz="2000" b="0" dirty="0" smtClean="0"/>
              <a:t>                                                                                                     model was simplified.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smtClean="0"/>
              <a:t>The normal wave gets scattered by the obstacle.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smtClean="0"/>
              <a:t>The amplitude response spectra was determined by                                                                 obstacle’s configuration.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smtClean="0"/>
              <a:t>In the experimental data </a:t>
            </a:r>
            <a:r>
              <a:rPr lang="en-US" sz="2000" dirty="0" smtClean="0"/>
              <a:t>dimensionless frequency</a:t>
            </a:r>
            <a:r>
              <a:rPr lang="en-US" sz="2000" b="0" dirty="0" smtClean="0"/>
              <a:t>                                                                   stiffness, density, </a:t>
            </a:r>
            <a:r>
              <a:rPr lang="en-US" sz="2000" b="0" dirty="0" err="1" smtClean="0"/>
              <a:t>etc</a:t>
            </a:r>
            <a:r>
              <a:rPr lang="en-US" sz="2000" b="0" dirty="0" smtClean="0"/>
              <a:t> are the </a:t>
            </a:r>
            <a:r>
              <a:rPr lang="en-US" sz="2000" dirty="0" smtClean="0"/>
              <a:t>obstacle configuration </a:t>
            </a:r>
            <a:r>
              <a:rPr lang="en-US" sz="2000" b="0" dirty="0" smtClean="0"/>
              <a:t>and                                                                  </a:t>
            </a:r>
            <a:r>
              <a:rPr lang="en-US" sz="2000" dirty="0" smtClean="0"/>
              <a:t>normalized amplitudes </a:t>
            </a:r>
            <a:r>
              <a:rPr lang="en-US" sz="2000" b="0" dirty="0" smtClean="0"/>
              <a:t>at various measuring points are wave response spectra.</a:t>
            </a: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  <p:sp>
        <p:nvSpPr>
          <p:cNvPr id="6" name="Freeform 5"/>
          <p:cNvSpPr/>
          <p:nvPr/>
        </p:nvSpPr>
        <p:spPr>
          <a:xfrm>
            <a:off x="9378887" y="4188823"/>
            <a:ext cx="226667" cy="426720"/>
          </a:xfrm>
          <a:custGeom>
            <a:avLst/>
            <a:gdLst>
              <a:gd name="connsiteX0" fmla="*/ 191833 w 226667"/>
              <a:gd name="connsiteY0" fmla="*/ 0 h 426720"/>
              <a:gd name="connsiteX1" fmla="*/ 244 w 226667"/>
              <a:gd name="connsiteY1" fmla="*/ 348343 h 426720"/>
              <a:gd name="connsiteX2" fmla="*/ 226667 w 226667"/>
              <a:gd name="connsiteY2" fmla="*/ 426720 h 42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667" h="426720">
                <a:moveTo>
                  <a:pt x="191833" y="0"/>
                </a:moveTo>
                <a:cubicBezTo>
                  <a:pt x="93135" y="138611"/>
                  <a:pt x="-5562" y="277223"/>
                  <a:pt x="244" y="348343"/>
                </a:cubicBezTo>
                <a:cubicBezTo>
                  <a:pt x="6050" y="419463"/>
                  <a:pt x="116358" y="423091"/>
                  <a:pt x="226667" y="42672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605554" y="4514395"/>
            <a:ext cx="194155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Simplified 2D model</a:t>
            </a:r>
            <a:endParaRPr lang="en-US" sz="1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818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Machine learning model</a:t>
            </a:r>
            <a:endParaRPr lang="en-US" b="0" dirty="0"/>
          </a:p>
        </p:txBody>
      </p:sp>
      <p:sp>
        <p:nvSpPr>
          <p:cNvPr id="4" name="Flowchart: Off-page Connector 3"/>
          <p:cNvSpPr/>
          <p:nvPr/>
        </p:nvSpPr>
        <p:spPr>
          <a:xfrm>
            <a:off x="5275580" y="734926"/>
            <a:ext cx="2595880" cy="853438"/>
          </a:xfrm>
          <a:prstGeom prst="flowChartOffpageConnector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 smtClean="0"/>
          </a:p>
          <a:p>
            <a:pPr algn="ctr"/>
            <a:endParaRPr lang="en-US" sz="1800" dirty="0"/>
          </a:p>
          <a:p>
            <a:pPr algn="ctr"/>
            <a:r>
              <a:rPr lang="en-US" sz="1800" dirty="0" smtClean="0"/>
              <a:t>Python </a:t>
            </a:r>
            <a:r>
              <a:rPr lang="en-US" sz="1800" dirty="0"/>
              <a:t>3.10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573520" y="1588364"/>
            <a:ext cx="15240" cy="599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105400" y="2187804"/>
            <a:ext cx="2987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05400" y="2187804"/>
            <a:ext cx="0" cy="325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092440" y="2187804"/>
            <a:ext cx="0" cy="325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4434840" y="2512924"/>
            <a:ext cx="1361440" cy="80264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411720" y="2512924"/>
            <a:ext cx="1358900" cy="8026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21200" y="3640683"/>
            <a:ext cx="1188720" cy="6400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985000" y="3640683"/>
            <a:ext cx="2250440" cy="6400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5354320" y="4439197"/>
            <a:ext cx="2517140" cy="1616120"/>
          </a:xfrm>
          <a:prstGeom prst="triangle">
            <a:avLst/>
          </a:prstGeom>
          <a:solidFill>
            <a:schemeClr val="accent1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Matplotlib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stCxn id="13" idx="2"/>
            <a:endCxn id="15" idx="0"/>
          </p:cNvCxnSpPr>
          <p:nvPr/>
        </p:nvCxnSpPr>
        <p:spPr>
          <a:xfrm>
            <a:off x="5115560" y="3315564"/>
            <a:ext cx="0" cy="325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2"/>
            <a:endCxn id="16" idx="0"/>
          </p:cNvCxnSpPr>
          <p:nvPr/>
        </p:nvCxnSpPr>
        <p:spPr>
          <a:xfrm>
            <a:off x="8091170" y="3315564"/>
            <a:ext cx="5080" cy="325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" idx="0"/>
          </p:cNvCxnSpPr>
          <p:nvPr/>
        </p:nvCxnSpPr>
        <p:spPr>
          <a:xfrm flipH="1">
            <a:off x="5115560" y="4439197"/>
            <a:ext cx="149733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5" idx="2"/>
          </p:cNvCxnSpPr>
          <p:nvPr/>
        </p:nvCxnSpPr>
        <p:spPr>
          <a:xfrm>
            <a:off x="5115560" y="4280764"/>
            <a:ext cx="0" cy="158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604000" y="4439197"/>
            <a:ext cx="1488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6" idx="2"/>
          </p:cNvCxnSpPr>
          <p:nvPr/>
        </p:nvCxnSpPr>
        <p:spPr>
          <a:xfrm flipV="1">
            <a:off x="8092440" y="4280764"/>
            <a:ext cx="3810" cy="158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" idx="1"/>
          </p:cNvCxnSpPr>
          <p:nvPr/>
        </p:nvCxnSpPr>
        <p:spPr>
          <a:xfrm flipH="1" flipV="1">
            <a:off x="3863340" y="3960723"/>
            <a:ext cx="65786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496822" y="3288895"/>
            <a:ext cx="1343658" cy="134365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399280" y="2720986"/>
            <a:ext cx="1521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Keras</a:t>
            </a:r>
            <a:r>
              <a:rPr lang="en-US" sz="1800" dirty="0"/>
              <a:t> </a:t>
            </a:r>
            <a:endParaRPr lang="en-US" sz="1800" dirty="0" smtClean="0"/>
          </a:p>
          <a:p>
            <a:r>
              <a:rPr lang="en-US" sz="1800" dirty="0" err="1" smtClean="0"/>
              <a:t>Tensorflow</a:t>
            </a:r>
            <a:endParaRPr lang="en-US" sz="1800" dirty="0"/>
          </a:p>
        </p:txBody>
      </p:sp>
      <p:sp>
        <p:nvSpPr>
          <p:cNvPr id="37" name="TextBox 36"/>
          <p:cNvSpPr txBox="1"/>
          <p:nvPr/>
        </p:nvSpPr>
        <p:spPr>
          <a:xfrm>
            <a:off x="7411720" y="3000602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800" dirty="0" err="1" smtClean="0"/>
              <a:t>Scikit</a:t>
            </a:r>
            <a:r>
              <a:rPr lang="en-IN" sz="1800" dirty="0" smtClean="0"/>
              <a:t>-learn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910367" y="3681052"/>
            <a:ext cx="2423997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Normalization</a:t>
            </a:r>
          </a:p>
          <a:p>
            <a:pPr algn="ctr"/>
            <a:r>
              <a:rPr lang="en-US" dirty="0" smtClean="0"/>
              <a:t>Training validation split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496079" y="3893629"/>
            <a:ext cx="129394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CNN Model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587339" y="3939795"/>
            <a:ext cx="117532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Nvidia</a:t>
            </a:r>
            <a:endParaRPr lang="en-US" dirty="0" smtClean="0"/>
          </a:p>
          <a:p>
            <a:pPr algn="ctr"/>
            <a:r>
              <a:rPr lang="en-US" dirty="0" smtClean="0"/>
              <a:t>GTX 960m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334" y="771659"/>
            <a:ext cx="440372" cy="43865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17" y="2626561"/>
            <a:ext cx="393702" cy="41721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963" y="2581283"/>
            <a:ext cx="854414" cy="45996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19" y="3425184"/>
            <a:ext cx="746744" cy="55072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287" y="4954325"/>
            <a:ext cx="705206" cy="705206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8606694" y="4198374"/>
            <a:ext cx="822441" cy="389581"/>
          </a:xfrm>
          <a:custGeom>
            <a:avLst/>
            <a:gdLst>
              <a:gd name="connsiteX0" fmla="*/ 65358 w 822441"/>
              <a:gd name="connsiteY0" fmla="*/ 0 h 389581"/>
              <a:gd name="connsiteX1" fmla="*/ 75190 w 822441"/>
              <a:gd name="connsiteY1" fmla="*/ 334297 h 389581"/>
              <a:gd name="connsiteX2" fmla="*/ 822441 w 822441"/>
              <a:gd name="connsiteY2" fmla="*/ 353961 h 389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441" h="389581">
                <a:moveTo>
                  <a:pt x="65358" y="0"/>
                </a:moveTo>
                <a:cubicBezTo>
                  <a:pt x="7183" y="137651"/>
                  <a:pt x="-50991" y="275303"/>
                  <a:pt x="75190" y="334297"/>
                </a:cubicBezTo>
                <a:cubicBezTo>
                  <a:pt x="201371" y="393291"/>
                  <a:pt x="647099" y="412954"/>
                  <a:pt x="822441" y="35396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29135" y="4271983"/>
            <a:ext cx="2568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80% of the input data</a:t>
            </a:r>
          </a:p>
          <a:p>
            <a:r>
              <a:rPr lang="en-US" sz="1600" dirty="0" smtClean="0"/>
              <a:t>Is trained and remaining </a:t>
            </a:r>
          </a:p>
          <a:p>
            <a:r>
              <a:rPr lang="en-US" sz="1600" dirty="0" smtClean="0"/>
              <a:t>Is kept for validation.</a:t>
            </a: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56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32" grpId="0" animBg="1"/>
      <p:bldP spid="34" grpId="0"/>
      <p:bldP spid="37" grpId="0"/>
      <p:bldP spid="40" grpId="0"/>
      <p:bldP spid="45" grpId="0"/>
      <p:bldP spid="46" grpId="0"/>
      <p:bldP spid="2" grpId="0" animBg="1"/>
      <p:bldP spid="2" grpId="1" animBg="1"/>
      <p:bldP spid="5" grpId="0"/>
      <p:bldP spid="5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8521564" cy="553998"/>
          </a:xfrm>
        </p:spPr>
        <p:txBody>
          <a:bodyPr/>
          <a:lstStyle/>
          <a:p>
            <a:pPr lvl="5"/>
            <a:r>
              <a:rPr lang="en-US" sz="3600" b="1" dirty="0" smtClean="0">
                <a:solidFill>
                  <a:schemeClr val="bg1"/>
                </a:solidFill>
                <a:latin typeface="+mj-lt"/>
              </a:rPr>
              <a:t>Estimation of normalized amplitudes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396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Simplified training</a:t>
            </a:r>
            <a:endParaRPr lang="en-US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032" y="1196420"/>
            <a:ext cx="4357441" cy="32680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753" y="1261640"/>
            <a:ext cx="4183520" cy="3137640"/>
          </a:xfrm>
          <a:prstGeom prst="rect">
            <a:avLst/>
          </a:prstGeom>
        </p:spPr>
      </p:pic>
      <p:sp>
        <p:nvSpPr>
          <p:cNvPr id="15" name="Content Placeholder 1"/>
          <p:cNvSpPr txBox="1">
            <a:spLocks/>
          </p:cNvSpPr>
          <p:nvPr/>
        </p:nvSpPr>
        <p:spPr>
          <a:xfrm>
            <a:off x="710953" y="4548400"/>
            <a:ext cx="11277600" cy="15866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9" rtl="0" eaLnBrk="1" latinLnBrk="0" hangingPunct="1">
              <a:spcBef>
                <a:spcPts val="600"/>
              </a:spcBef>
              <a:buFont typeface="Open Sans" panose="020B0606030504020204" pitchFamily="34" charset="0"/>
              <a:buNone/>
              <a:defRPr sz="16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52000" indent="-144000" algn="l" defTabSz="914269" rtl="0" eaLnBrk="1" latinLnBrk="0" hangingPunct="1">
              <a:spcBef>
                <a:spcPts val="0"/>
              </a:spcBef>
              <a:buFont typeface="Open Sans" panose="020B0606030504020204" pitchFamily="34" charset="0"/>
              <a:buChar char="–"/>
              <a:defRPr sz="16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69" rtl="0" eaLnBrk="1" latinLnBrk="0" hangingPunct="1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marR="0" indent="0" algn="l" defTabSz="91426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52000" marR="0" indent="-252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52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96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smtClean="0"/>
              <a:t>The multi-output regression problem of estimating normalized amplitude at different measuring points is </a:t>
            </a:r>
            <a:r>
              <a:rPr lang="en-US" sz="2000" dirty="0" smtClean="0"/>
              <a:t>simplified to a 2D problem</a:t>
            </a:r>
            <a:r>
              <a:rPr lang="en-US" sz="2000" b="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smtClean="0"/>
              <a:t>CNN model is trained on 1D input, dimensionless frequency to predict 1D output, amplitude.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smtClean="0"/>
              <a:t>Loss (MSE) is calculated at each epoch.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227017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Simplified training</a:t>
            </a:r>
            <a:endParaRPr lang="en-US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71" y="688181"/>
            <a:ext cx="6765608" cy="507420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879" y="885720"/>
            <a:ext cx="4183520" cy="313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95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Simplified training</a:t>
            </a:r>
            <a:endParaRPr lang="en-US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71" y="688181"/>
            <a:ext cx="4446906" cy="333517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453" y="688180"/>
            <a:ext cx="6573732" cy="493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19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Simplified training</a:t>
            </a:r>
            <a:endParaRPr lang="en-US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032" y="1196420"/>
            <a:ext cx="4357440" cy="32680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753" y="1261640"/>
            <a:ext cx="4183520" cy="3137640"/>
          </a:xfrm>
          <a:prstGeom prst="rect">
            <a:avLst/>
          </a:prstGeom>
        </p:spPr>
      </p:pic>
      <p:sp>
        <p:nvSpPr>
          <p:cNvPr id="15" name="Content Placeholder 1"/>
          <p:cNvSpPr txBox="1">
            <a:spLocks/>
          </p:cNvSpPr>
          <p:nvPr/>
        </p:nvSpPr>
        <p:spPr>
          <a:xfrm>
            <a:off x="874711" y="4529720"/>
            <a:ext cx="10580688" cy="12995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9" rtl="0" eaLnBrk="1" latinLnBrk="0" hangingPunct="1">
              <a:spcBef>
                <a:spcPts val="600"/>
              </a:spcBef>
              <a:buFont typeface="Open Sans" panose="020B0606030504020204" pitchFamily="34" charset="0"/>
              <a:buNone/>
              <a:defRPr sz="16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52000" indent="-144000" algn="l" defTabSz="914269" rtl="0" eaLnBrk="1" latinLnBrk="0" hangingPunct="1">
              <a:spcBef>
                <a:spcPts val="0"/>
              </a:spcBef>
              <a:buFont typeface="Open Sans" panose="020B0606030504020204" pitchFamily="34" charset="0"/>
              <a:buChar char="–"/>
              <a:defRPr sz="16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69" rtl="0" eaLnBrk="1" latinLnBrk="0" hangingPunct="1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marR="0" indent="0" algn="l" defTabSz="91426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52000" marR="0" indent="-252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52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96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rgbClr val="00305D"/>
                </a:solidFill>
              </a:rPr>
              <a:t>Even though the model was able to learn during the training, the results were still poor. </a:t>
            </a:r>
          </a:p>
          <a:p>
            <a:pPr marL="285750" marR="0" lvl="0" indent="-285750" algn="l" defTabSz="914269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Predicted and target values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00305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of the </a:t>
            </a:r>
            <a:r>
              <a:rPr kumimoji="0" lang="en-US" sz="2000" b="0" i="0" u="none" strike="noStrike" kern="1200" cap="none" spc="0" normalizeH="0" noProof="0" smtClean="0">
                <a:ln>
                  <a:noFill/>
                </a:ln>
                <a:solidFill>
                  <a:srgbClr val="00305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normalized amplitude 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00305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are compared by calculating the mean absolute percentage error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305D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411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Simplified training</a:t>
            </a:r>
            <a:endParaRPr lang="en-US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72" y="688181"/>
            <a:ext cx="6765606" cy="507420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879" y="885720"/>
            <a:ext cx="4183520" cy="313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87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Simplified training</a:t>
            </a:r>
            <a:endParaRPr lang="en-US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71" y="688181"/>
            <a:ext cx="4446905" cy="333517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453" y="688180"/>
            <a:ext cx="6573732" cy="493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69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Simplified training</a:t>
            </a:r>
            <a:endParaRPr lang="en-US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032" y="1196420"/>
            <a:ext cx="4357440" cy="32680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753" y="1261640"/>
            <a:ext cx="4183520" cy="3137640"/>
          </a:xfrm>
          <a:prstGeom prst="rect">
            <a:avLst/>
          </a:prstGeom>
        </p:spPr>
      </p:pic>
      <p:sp>
        <p:nvSpPr>
          <p:cNvPr id="15" name="Content Placeholder 1"/>
          <p:cNvSpPr txBox="1">
            <a:spLocks/>
          </p:cNvSpPr>
          <p:nvPr/>
        </p:nvSpPr>
        <p:spPr>
          <a:xfrm>
            <a:off x="874711" y="4529720"/>
            <a:ext cx="10580688" cy="12995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9" rtl="0" eaLnBrk="1" latinLnBrk="0" hangingPunct="1">
              <a:spcBef>
                <a:spcPts val="600"/>
              </a:spcBef>
              <a:buFont typeface="Open Sans" panose="020B0606030504020204" pitchFamily="34" charset="0"/>
              <a:buNone/>
              <a:defRPr sz="16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52000" indent="-144000" algn="l" defTabSz="914269" rtl="0" eaLnBrk="1" latinLnBrk="0" hangingPunct="1">
              <a:spcBef>
                <a:spcPts val="0"/>
              </a:spcBef>
              <a:buFont typeface="Open Sans" panose="020B0606030504020204" pitchFamily="34" charset="0"/>
              <a:buChar char="–"/>
              <a:defRPr sz="16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69" rtl="0" eaLnBrk="1" latinLnBrk="0" hangingPunct="1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marR="0" indent="0" algn="l" defTabSz="91426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52000" marR="0" indent="-252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52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96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000" b="0" dirty="0" smtClean="0">
              <a:solidFill>
                <a:srgbClr val="00305D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b="0" dirty="0" smtClean="0">
                <a:solidFill>
                  <a:srgbClr val="00305D"/>
                </a:solidFill>
              </a:rPr>
              <a:t>For </a:t>
            </a:r>
            <a:r>
              <a:rPr lang="en-US" sz="2000" b="0" dirty="0">
                <a:solidFill>
                  <a:srgbClr val="00305D"/>
                </a:solidFill>
              </a:rPr>
              <a:t>further analysis, the predicted and target </a:t>
            </a:r>
            <a:r>
              <a:rPr lang="en-US" sz="2000" b="0" dirty="0" smtClean="0">
                <a:solidFill>
                  <a:srgbClr val="00305D"/>
                </a:solidFill>
              </a:rPr>
              <a:t>amplitudes </a:t>
            </a:r>
            <a:r>
              <a:rPr lang="en-US" sz="2000" b="0" dirty="0">
                <a:solidFill>
                  <a:srgbClr val="00305D"/>
                </a:solidFill>
              </a:rPr>
              <a:t>are plotted against the dimensionless </a:t>
            </a:r>
            <a:r>
              <a:rPr lang="en-US" sz="2000" b="0" dirty="0" smtClean="0">
                <a:solidFill>
                  <a:srgbClr val="00305D"/>
                </a:solidFill>
              </a:rPr>
              <a:t>frequency.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305D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9260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Simplified training</a:t>
            </a:r>
            <a:endParaRPr lang="en-US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72" y="688181"/>
            <a:ext cx="6765606" cy="50742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879" y="885720"/>
            <a:ext cx="4183520" cy="313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06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2D mechanical model</a:t>
            </a:r>
            <a:endParaRPr lang="en-US" b="0" dirty="0"/>
          </a:p>
        </p:txBody>
      </p:sp>
      <p:sp>
        <p:nvSpPr>
          <p:cNvPr id="19" name="Freeform 18"/>
          <p:cNvSpPr/>
          <p:nvPr/>
        </p:nvSpPr>
        <p:spPr>
          <a:xfrm flipV="1">
            <a:off x="527046" y="1561663"/>
            <a:ext cx="2976880" cy="792500"/>
          </a:xfrm>
          <a:custGeom>
            <a:avLst/>
            <a:gdLst>
              <a:gd name="connsiteX0" fmla="*/ 0 w 10292080"/>
              <a:gd name="connsiteY0" fmla="*/ 944882 h 955051"/>
              <a:gd name="connsiteX1" fmla="*/ 934720 w 10292080"/>
              <a:gd name="connsiteY1" fmla="*/ 20322 h 955051"/>
              <a:gd name="connsiteX2" fmla="*/ 1869440 w 10292080"/>
              <a:gd name="connsiteY2" fmla="*/ 955042 h 955051"/>
              <a:gd name="connsiteX3" fmla="*/ 2804160 w 10292080"/>
              <a:gd name="connsiteY3" fmla="*/ 2 h 955051"/>
              <a:gd name="connsiteX4" fmla="*/ 3738880 w 10292080"/>
              <a:gd name="connsiteY4" fmla="*/ 944882 h 955051"/>
              <a:gd name="connsiteX5" fmla="*/ 4663440 w 10292080"/>
              <a:gd name="connsiteY5" fmla="*/ 20322 h 955051"/>
              <a:gd name="connsiteX6" fmla="*/ 5618480 w 10292080"/>
              <a:gd name="connsiteY6" fmla="*/ 944882 h 955051"/>
              <a:gd name="connsiteX7" fmla="*/ 6553200 w 10292080"/>
              <a:gd name="connsiteY7" fmla="*/ 10162 h 955051"/>
              <a:gd name="connsiteX8" fmla="*/ 7477760 w 10292080"/>
              <a:gd name="connsiteY8" fmla="*/ 944882 h 955051"/>
              <a:gd name="connsiteX9" fmla="*/ 8432800 w 10292080"/>
              <a:gd name="connsiteY9" fmla="*/ 2 h 955051"/>
              <a:gd name="connsiteX10" fmla="*/ 9357360 w 10292080"/>
              <a:gd name="connsiteY10" fmla="*/ 944882 h 955051"/>
              <a:gd name="connsiteX11" fmla="*/ 10292080 w 10292080"/>
              <a:gd name="connsiteY11" fmla="*/ 10162 h 95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92080" h="955051">
                <a:moveTo>
                  <a:pt x="0" y="944882"/>
                </a:moveTo>
                <a:cubicBezTo>
                  <a:pt x="311573" y="481755"/>
                  <a:pt x="623147" y="18629"/>
                  <a:pt x="934720" y="20322"/>
                </a:cubicBezTo>
                <a:cubicBezTo>
                  <a:pt x="1246293" y="22015"/>
                  <a:pt x="1557867" y="958429"/>
                  <a:pt x="1869440" y="955042"/>
                </a:cubicBezTo>
                <a:cubicBezTo>
                  <a:pt x="2181013" y="951655"/>
                  <a:pt x="2492587" y="1695"/>
                  <a:pt x="2804160" y="2"/>
                </a:cubicBezTo>
                <a:cubicBezTo>
                  <a:pt x="3115733" y="-1691"/>
                  <a:pt x="3429000" y="941495"/>
                  <a:pt x="3738880" y="944882"/>
                </a:cubicBezTo>
                <a:cubicBezTo>
                  <a:pt x="4048760" y="948269"/>
                  <a:pt x="4350173" y="20322"/>
                  <a:pt x="4663440" y="20322"/>
                </a:cubicBezTo>
                <a:cubicBezTo>
                  <a:pt x="4976707" y="20322"/>
                  <a:pt x="5303520" y="946575"/>
                  <a:pt x="5618480" y="944882"/>
                </a:cubicBezTo>
                <a:cubicBezTo>
                  <a:pt x="5933440" y="943189"/>
                  <a:pt x="6243320" y="10162"/>
                  <a:pt x="6553200" y="10162"/>
                </a:cubicBezTo>
                <a:cubicBezTo>
                  <a:pt x="6863080" y="10162"/>
                  <a:pt x="7164493" y="946575"/>
                  <a:pt x="7477760" y="944882"/>
                </a:cubicBezTo>
                <a:cubicBezTo>
                  <a:pt x="7791027" y="943189"/>
                  <a:pt x="8119533" y="2"/>
                  <a:pt x="8432800" y="2"/>
                </a:cubicBezTo>
                <a:cubicBezTo>
                  <a:pt x="8746067" y="2"/>
                  <a:pt x="9047480" y="943189"/>
                  <a:pt x="9357360" y="944882"/>
                </a:cubicBezTo>
                <a:cubicBezTo>
                  <a:pt x="9667240" y="946575"/>
                  <a:pt x="9979660" y="478368"/>
                  <a:pt x="10292080" y="1016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 flipV="1">
            <a:off x="527046" y="2669114"/>
            <a:ext cx="2976880" cy="792500"/>
          </a:xfrm>
          <a:custGeom>
            <a:avLst/>
            <a:gdLst>
              <a:gd name="connsiteX0" fmla="*/ 0 w 10292080"/>
              <a:gd name="connsiteY0" fmla="*/ 944882 h 955051"/>
              <a:gd name="connsiteX1" fmla="*/ 934720 w 10292080"/>
              <a:gd name="connsiteY1" fmla="*/ 20322 h 955051"/>
              <a:gd name="connsiteX2" fmla="*/ 1869440 w 10292080"/>
              <a:gd name="connsiteY2" fmla="*/ 955042 h 955051"/>
              <a:gd name="connsiteX3" fmla="*/ 2804160 w 10292080"/>
              <a:gd name="connsiteY3" fmla="*/ 2 h 955051"/>
              <a:gd name="connsiteX4" fmla="*/ 3738880 w 10292080"/>
              <a:gd name="connsiteY4" fmla="*/ 944882 h 955051"/>
              <a:gd name="connsiteX5" fmla="*/ 4663440 w 10292080"/>
              <a:gd name="connsiteY5" fmla="*/ 20322 h 955051"/>
              <a:gd name="connsiteX6" fmla="*/ 5618480 w 10292080"/>
              <a:gd name="connsiteY6" fmla="*/ 944882 h 955051"/>
              <a:gd name="connsiteX7" fmla="*/ 6553200 w 10292080"/>
              <a:gd name="connsiteY7" fmla="*/ 10162 h 955051"/>
              <a:gd name="connsiteX8" fmla="*/ 7477760 w 10292080"/>
              <a:gd name="connsiteY8" fmla="*/ 944882 h 955051"/>
              <a:gd name="connsiteX9" fmla="*/ 8432800 w 10292080"/>
              <a:gd name="connsiteY9" fmla="*/ 2 h 955051"/>
              <a:gd name="connsiteX10" fmla="*/ 9357360 w 10292080"/>
              <a:gd name="connsiteY10" fmla="*/ 944882 h 955051"/>
              <a:gd name="connsiteX11" fmla="*/ 10292080 w 10292080"/>
              <a:gd name="connsiteY11" fmla="*/ 10162 h 95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92080" h="955051">
                <a:moveTo>
                  <a:pt x="0" y="944882"/>
                </a:moveTo>
                <a:cubicBezTo>
                  <a:pt x="311573" y="481755"/>
                  <a:pt x="623147" y="18629"/>
                  <a:pt x="934720" y="20322"/>
                </a:cubicBezTo>
                <a:cubicBezTo>
                  <a:pt x="1246293" y="22015"/>
                  <a:pt x="1557867" y="958429"/>
                  <a:pt x="1869440" y="955042"/>
                </a:cubicBezTo>
                <a:cubicBezTo>
                  <a:pt x="2181013" y="951655"/>
                  <a:pt x="2492587" y="1695"/>
                  <a:pt x="2804160" y="2"/>
                </a:cubicBezTo>
                <a:cubicBezTo>
                  <a:pt x="3115733" y="-1691"/>
                  <a:pt x="3429000" y="941495"/>
                  <a:pt x="3738880" y="944882"/>
                </a:cubicBezTo>
                <a:cubicBezTo>
                  <a:pt x="4048760" y="948269"/>
                  <a:pt x="4350173" y="20322"/>
                  <a:pt x="4663440" y="20322"/>
                </a:cubicBezTo>
                <a:cubicBezTo>
                  <a:pt x="4976707" y="20322"/>
                  <a:pt x="5303520" y="946575"/>
                  <a:pt x="5618480" y="944882"/>
                </a:cubicBezTo>
                <a:cubicBezTo>
                  <a:pt x="5933440" y="943189"/>
                  <a:pt x="6243320" y="10162"/>
                  <a:pt x="6553200" y="10162"/>
                </a:cubicBezTo>
                <a:cubicBezTo>
                  <a:pt x="6863080" y="10162"/>
                  <a:pt x="7164493" y="946575"/>
                  <a:pt x="7477760" y="944882"/>
                </a:cubicBezTo>
                <a:cubicBezTo>
                  <a:pt x="7791027" y="943189"/>
                  <a:pt x="8119533" y="2"/>
                  <a:pt x="8432800" y="2"/>
                </a:cubicBezTo>
                <a:cubicBezTo>
                  <a:pt x="8746067" y="2"/>
                  <a:pt x="9047480" y="943189"/>
                  <a:pt x="9357360" y="944882"/>
                </a:cubicBezTo>
                <a:cubicBezTo>
                  <a:pt x="9667240" y="946575"/>
                  <a:pt x="9979660" y="478368"/>
                  <a:pt x="10292080" y="1016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 flipV="1">
            <a:off x="527046" y="3776565"/>
            <a:ext cx="2976880" cy="792500"/>
          </a:xfrm>
          <a:custGeom>
            <a:avLst/>
            <a:gdLst>
              <a:gd name="connsiteX0" fmla="*/ 0 w 10292080"/>
              <a:gd name="connsiteY0" fmla="*/ 944882 h 955051"/>
              <a:gd name="connsiteX1" fmla="*/ 934720 w 10292080"/>
              <a:gd name="connsiteY1" fmla="*/ 20322 h 955051"/>
              <a:gd name="connsiteX2" fmla="*/ 1869440 w 10292080"/>
              <a:gd name="connsiteY2" fmla="*/ 955042 h 955051"/>
              <a:gd name="connsiteX3" fmla="*/ 2804160 w 10292080"/>
              <a:gd name="connsiteY3" fmla="*/ 2 h 955051"/>
              <a:gd name="connsiteX4" fmla="*/ 3738880 w 10292080"/>
              <a:gd name="connsiteY4" fmla="*/ 944882 h 955051"/>
              <a:gd name="connsiteX5" fmla="*/ 4663440 w 10292080"/>
              <a:gd name="connsiteY5" fmla="*/ 20322 h 955051"/>
              <a:gd name="connsiteX6" fmla="*/ 5618480 w 10292080"/>
              <a:gd name="connsiteY6" fmla="*/ 944882 h 955051"/>
              <a:gd name="connsiteX7" fmla="*/ 6553200 w 10292080"/>
              <a:gd name="connsiteY7" fmla="*/ 10162 h 955051"/>
              <a:gd name="connsiteX8" fmla="*/ 7477760 w 10292080"/>
              <a:gd name="connsiteY8" fmla="*/ 944882 h 955051"/>
              <a:gd name="connsiteX9" fmla="*/ 8432800 w 10292080"/>
              <a:gd name="connsiteY9" fmla="*/ 2 h 955051"/>
              <a:gd name="connsiteX10" fmla="*/ 9357360 w 10292080"/>
              <a:gd name="connsiteY10" fmla="*/ 944882 h 955051"/>
              <a:gd name="connsiteX11" fmla="*/ 10292080 w 10292080"/>
              <a:gd name="connsiteY11" fmla="*/ 10162 h 95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92080" h="955051">
                <a:moveTo>
                  <a:pt x="0" y="944882"/>
                </a:moveTo>
                <a:cubicBezTo>
                  <a:pt x="311573" y="481755"/>
                  <a:pt x="623147" y="18629"/>
                  <a:pt x="934720" y="20322"/>
                </a:cubicBezTo>
                <a:cubicBezTo>
                  <a:pt x="1246293" y="22015"/>
                  <a:pt x="1557867" y="958429"/>
                  <a:pt x="1869440" y="955042"/>
                </a:cubicBezTo>
                <a:cubicBezTo>
                  <a:pt x="2181013" y="951655"/>
                  <a:pt x="2492587" y="1695"/>
                  <a:pt x="2804160" y="2"/>
                </a:cubicBezTo>
                <a:cubicBezTo>
                  <a:pt x="3115733" y="-1691"/>
                  <a:pt x="3429000" y="941495"/>
                  <a:pt x="3738880" y="944882"/>
                </a:cubicBezTo>
                <a:cubicBezTo>
                  <a:pt x="4048760" y="948269"/>
                  <a:pt x="4350173" y="20322"/>
                  <a:pt x="4663440" y="20322"/>
                </a:cubicBezTo>
                <a:cubicBezTo>
                  <a:pt x="4976707" y="20322"/>
                  <a:pt x="5303520" y="946575"/>
                  <a:pt x="5618480" y="944882"/>
                </a:cubicBezTo>
                <a:cubicBezTo>
                  <a:pt x="5933440" y="943189"/>
                  <a:pt x="6243320" y="10162"/>
                  <a:pt x="6553200" y="10162"/>
                </a:cubicBezTo>
                <a:cubicBezTo>
                  <a:pt x="6863080" y="10162"/>
                  <a:pt x="7164493" y="946575"/>
                  <a:pt x="7477760" y="944882"/>
                </a:cubicBezTo>
                <a:cubicBezTo>
                  <a:pt x="7791027" y="943189"/>
                  <a:pt x="8119533" y="2"/>
                  <a:pt x="8432800" y="2"/>
                </a:cubicBezTo>
                <a:cubicBezTo>
                  <a:pt x="8746067" y="2"/>
                  <a:pt x="9047480" y="943189"/>
                  <a:pt x="9357360" y="944882"/>
                </a:cubicBezTo>
                <a:cubicBezTo>
                  <a:pt x="9667240" y="946575"/>
                  <a:pt x="9979660" y="478368"/>
                  <a:pt x="10292080" y="1016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flipV="1">
            <a:off x="8443036" y="1798233"/>
            <a:ext cx="2976880" cy="386071"/>
          </a:xfrm>
          <a:custGeom>
            <a:avLst/>
            <a:gdLst>
              <a:gd name="connsiteX0" fmla="*/ 0 w 10292080"/>
              <a:gd name="connsiteY0" fmla="*/ 944882 h 955051"/>
              <a:gd name="connsiteX1" fmla="*/ 934720 w 10292080"/>
              <a:gd name="connsiteY1" fmla="*/ 20322 h 955051"/>
              <a:gd name="connsiteX2" fmla="*/ 1869440 w 10292080"/>
              <a:gd name="connsiteY2" fmla="*/ 955042 h 955051"/>
              <a:gd name="connsiteX3" fmla="*/ 2804160 w 10292080"/>
              <a:gd name="connsiteY3" fmla="*/ 2 h 955051"/>
              <a:gd name="connsiteX4" fmla="*/ 3738880 w 10292080"/>
              <a:gd name="connsiteY4" fmla="*/ 944882 h 955051"/>
              <a:gd name="connsiteX5" fmla="*/ 4663440 w 10292080"/>
              <a:gd name="connsiteY5" fmla="*/ 20322 h 955051"/>
              <a:gd name="connsiteX6" fmla="*/ 5618480 w 10292080"/>
              <a:gd name="connsiteY6" fmla="*/ 944882 h 955051"/>
              <a:gd name="connsiteX7" fmla="*/ 6553200 w 10292080"/>
              <a:gd name="connsiteY7" fmla="*/ 10162 h 955051"/>
              <a:gd name="connsiteX8" fmla="*/ 7477760 w 10292080"/>
              <a:gd name="connsiteY8" fmla="*/ 944882 h 955051"/>
              <a:gd name="connsiteX9" fmla="*/ 8432800 w 10292080"/>
              <a:gd name="connsiteY9" fmla="*/ 2 h 955051"/>
              <a:gd name="connsiteX10" fmla="*/ 9357360 w 10292080"/>
              <a:gd name="connsiteY10" fmla="*/ 944882 h 955051"/>
              <a:gd name="connsiteX11" fmla="*/ 10292080 w 10292080"/>
              <a:gd name="connsiteY11" fmla="*/ 10162 h 95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92080" h="955051">
                <a:moveTo>
                  <a:pt x="0" y="944882"/>
                </a:moveTo>
                <a:cubicBezTo>
                  <a:pt x="311573" y="481755"/>
                  <a:pt x="623147" y="18629"/>
                  <a:pt x="934720" y="20322"/>
                </a:cubicBezTo>
                <a:cubicBezTo>
                  <a:pt x="1246293" y="22015"/>
                  <a:pt x="1557867" y="958429"/>
                  <a:pt x="1869440" y="955042"/>
                </a:cubicBezTo>
                <a:cubicBezTo>
                  <a:pt x="2181013" y="951655"/>
                  <a:pt x="2492587" y="1695"/>
                  <a:pt x="2804160" y="2"/>
                </a:cubicBezTo>
                <a:cubicBezTo>
                  <a:pt x="3115733" y="-1691"/>
                  <a:pt x="3429000" y="941495"/>
                  <a:pt x="3738880" y="944882"/>
                </a:cubicBezTo>
                <a:cubicBezTo>
                  <a:pt x="4048760" y="948269"/>
                  <a:pt x="4350173" y="20322"/>
                  <a:pt x="4663440" y="20322"/>
                </a:cubicBezTo>
                <a:cubicBezTo>
                  <a:pt x="4976707" y="20322"/>
                  <a:pt x="5303520" y="946575"/>
                  <a:pt x="5618480" y="944882"/>
                </a:cubicBezTo>
                <a:cubicBezTo>
                  <a:pt x="5933440" y="943189"/>
                  <a:pt x="6243320" y="10162"/>
                  <a:pt x="6553200" y="10162"/>
                </a:cubicBezTo>
                <a:cubicBezTo>
                  <a:pt x="6863080" y="10162"/>
                  <a:pt x="7164493" y="946575"/>
                  <a:pt x="7477760" y="944882"/>
                </a:cubicBezTo>
                <a:cubicBezTo>
                  <a:pt x="7791027" y="943189"/>
                  <a:pt x="8119533" y="2"/>
                  <a:pt x="8432800" y="2"/>
                </a:cubicBezTo>
                <a:cubicBezTo>
                  <a:pt x="8746067" y="2"/>
                  <a:pt x="9047480" y="943189"/>
                  <a:pt x="9357360" y="944882"/>
                </a:cubicBezTo>
                <a:cubicBezTo>
                  <a:pt x="9667240" y="946575"/>
                  <a:pt x="9979660" y="478368"/>
                  <a:pt x="10292080" y="1016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 flipV="1">
            <a:off x="8443036" y="2905684"/>
            <a:ext cx="2976880" cy="386071"/>
          </a:xfrm>
          <a:custGeom>
            <a:avLst/>
            <a:gdLst>
              <a:gd name="connsiteX0" fmla="*/ 0 w 10292080"/>
              <a:gd name="connsiteY0" fmla="*/ 944882 h 955051"/>
              <a:gd name="connsiteX1" fmla="*/ 934720 w 10292080"/>
              <a:gd name="connsiteY1" fmla="*/ 20322 h 955051"/>
              <a:gd name="connsiteX2" fmla="*/ 1869440 w 10292080"/>
              <a:gd name="connsiteY2" fmla="*/ 955042 h 955051"/>
              <a:gd name="connsiteX3" fmla="*/ 2804160 w 10292080"/>
              <a:gd name="connsiteY3" fmla="*/ 2 h 955051"/>
              <a:gd name="connsiteX4" fmla="*/ 3738880 w 10292080"/>
              <a:gd name="connsiteY4" fmla="*/ 944882 h 955051"/>
              <a:gd name="connsiteX5" fmla="*/ 4663440 w 10292080"/>
              <a:gd name="connsiteY5" fmla="*/ 20322 h 955051"/>
              <a:gd name="connsiteX6" fmla="*/ 5618480 w 10292080"/>
              <a:gd name="connsiteY6" fmla="*/ 944882 h 955051"/>
              <a:gd name="connsiteX7" fmla="*/ 6553200 w 10292080"/>
              <a:gd name="connsiteY7" fmla="*/ 10162 h 955051"/>
              <a:gd name="connsiteX8" fmla="*/ 7477760 w 10292080"/>
              <a:gd name="connsiteY8" fmla="*/ 944882 h 955051"/>
              <a:gd name="connsiteX9" fmla="*/ 8432800 w 10292080"/>
              <a:gd name="connsiteY9" fmla="*/ 2 h 955051"/>
              <a:gd name="connsiteX10" fmla="*/ 9357360 w 10292080"/>
              <a:gd name="connsiteY10" fmla="*/ 944882 h 955051"/>
              <a:gd name="connsiteX11" fmla="*/ 10292080 w 10292080"/>
              <a:gd name="connsiteY11" fmla="*/ 10162 h 95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92080" h="955051">
                <a:moveTo>
                  <a:pt x="0" y="944882"/>
                </a:moveTo>
                <a:cubicBezTo>
                  <a:pt x="311573" y="481755"/>
                  <a:pt x="623147" y="18629"/>
                  <a:pt x="934720" y="20322"/>
                </a:cubicBezTo>
                <a:cubicBezTo>
                  <a:pt x="1246293" y="22015"/>
                  <a:pt x="1557867" y="958429"/>
                  <a:pt x="1869440" y="955042"/>
                </a:cubicBezTo>
                <a:cubicBezTo>
                  <a:pt x="2181013" y="951655"/>
                  <a:pt x="2492587" y="1695"/>
                  <a:pt x="2804160" y="2"/>
                </a:cubicBezTo>
                <a:cubicBezTo>
                  <a:pt x="3115733" y="-1691"/>
                  <a:pt x="3429000" y="941495"/>
                  <a:pt x="3738880" y="944882"/>
                </a:cubicBezTo>
                <a:cubicBezTo>
                  <a:pt x="4048760" y="948269"/>
                  <a:pt x="4350173" y="20322"/>
                  <a:pt x="4663440" y="20322"/>
                </a:cubicBezTo>
                <a:cubicBezTo>
                  <a:pt x="4976707" y="20322"/>
                  <a:pt x="5303520" y="946575"/>
                  <a:pt x="5618480" y="944882"/>
                </a:cubicBezTo>
                <a:cubicBezTo>
                  <a:pt x="5933440" y="943189"/>
                  <a:pt x="6243320" y="10162"/>
                  <a:pt x="6553200" y="10162"/>
                </a:cubicBezTo>
                <a:cubicBezTo>
                  <a:pt x="6863080" y="10162"/>
                  <a:pt x="7164493" y="946575"/>
                  <a:pt x="7477760" y="944882"/>
                </a:cubicBezTo>
                <a:cubicBezTo>
                  <a:pt x="7791027" y="943189"/>
                  <a:pt x="8119533" y="2"/>
                  <a:pt x="8432800" y="2"/>
                </a:cubicBezTo>
                <a:cubicBezTo>
                  <a:pt x="8746067" y="2"/>
                  <a:pt x="9047480" y="943189"/>
                  <a:pt x="9357360" y="944882"/>
                </a:cubicBezTo>
                <a:cubicBezTo>
                  <a:pt x="9667240" y="946575"/>
                  <a:pt x="9979660" y="478368"/>
                  <a:pt x="10292080" y="1016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 flipV="1">
            <a:off x="8443036" y="4013135"/>
            <a:ext cx="2976880" cy="386071"/>
          </a:xfrm>
          <a:custGeom>
            <a:avLst/>
            <a:gdLst>
              <a:gd name="connsiteX0" fmla="*/ 0 w 10292080"/>
              <a:gd name="connsiteY0" fmla="*/ 944882 h 955051"/>
              <a:gd name="connsiteX1" fmla="*/ 934720 w 10292080"/>
              <a:gd name="connsiteY1" fmla="*/ 20322 h 955051"/>
              <a:gd name="connsiteX2" fmla="*/ 1869440 w 10292080"/>
              <a:gd name="connsiteY2" fmla="*/ 955042 h 955051"/>
              <a:gd name="connsiteX3" fmla="*/ 2804160 w 10292080"/>
              <a:gd name="connsiteY3" fmla="*/ 2 h 955051"/>
              <a:gd name="connsiteX4" fmla="*/ 3738880 w 10292080"/>
              <a:gd name="connsiteY4" fmla="*/ 944882 h 955051"/>
              <a:gd name="connsiteX5" fmla="*/ 4663440 w 10292080"/>
              <a:gd name="connsiteY5" fmla="*/ 20322 h 955051"/>
              <a:gd name="connsiteX6" fmla="*/ 5618480 w 10292080"/>
              <a:gd name="connsiteY6" fmla="*/ 944882 h 955051"/>
              <a:gd name="connsiteX7" fmla="*/ 6553200 w 10292080"/>
              <a:gd name="connsiteY7" fmla="*/ 10162 h 955051"/>
              <a:gd name="connsiteX8" fmla="*/ 7477760 w 10292080"/>
              <a:gd name="connsiteY8" fmla="*/ 944882 h 955051"/>
              <a:gd name="connsiteX9" fmla="*/ 8432800 w 10292080"/>
              <a:gd name="connsiteY9" fmla="*/ 2 h 955051"/>
              <a:gd name="connsiteX10" fmla="*/ 9357360 w 10292080"/>
              <a:gd name="connsiteY10" fmla="*/ 944882 h 955051"/>
              <a:gd name="connsiteX11" fmla="*/ 10292080 w 10292080"/>
              <a:gd name="connsiteY11" fmla="*/ 10162 h 95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92080" h="955051">
                <a:moveTo>
                  <a:pt x="0" y="944882"/>
                </a:moveTo>
                <a:cubicBezTo>
                  <a:pt x="311573" y="481755"/>
                  <a:pt x="623147" y="18629"/>
                  <a:pt x="934720" y="20322"/>
                </a:cubicBezTo>
                <a:cubicBezTo>
                  <a:pt x="1246293" y="22015"/>
                  <a:pt x="1557867" y="958429"/>
                  <a:pt x="1869440" y="955042"/>
                </a:cubicBezTo>
                <a:cubicBezTo>
                  <a:pt x="2181013" y="951655"/>
                  <a:pt x="2492587" y="1695"/>
                  <a:pt x="2804160" y="2"/>
                </a:cubicBezTo>
                <a:cubicBezTo>
                  <a:pt x="3115733" y="-1691"/>
                  <a:pt x="3429000" y="941495"/>
                  <a:pt x="3738880" y="944882"/>
                </a:cubicBezTo>
                <a:cubicBezTo>
                  <a:pt x="4048760" y="948269"/>
                  <a:pt x="4350173" y="20322"/>
                  <a:pt x="4663440" y="20322"/>
                </a:cubicBezTo>
                <a:cubicBezTo>
                  <a:pt x="4976707" y="20322"/>
                  <a:pt x="5303520" y="946575"/>
                  <a:pt x="5618480" y="944882"/>
                </a:cubicBezTo>
                <a:cubicBezTo>
                  <a:pt x="5933440" y="943189"/>
                  <a:pt x="6243320" y="10162"/>
                  <a:pt x="6553200" y="10162"/>
                </a:cubicBezTo>
                <a:cubicBezTo>
                  <a:pt x="6863080" y="10162"/>
                  <a:pt x="7164493" y="946575"/>
                  <a:pt x="7477760" y="944882"/>
                </a:cubicBezTo>
                <a:cubicBezTo>
                  <a:pt x="7791027" y="943189"/>
                  <a:pt x="8119533" y="2"/>
                  <a:pt x="8432800" y="2"/>
                </a:cubicBezTo>
                <a:cubicBezTo>
                  <a:pt x="8746067" y="2"/>
                  <a:pt x="9047480" y="943189"/>
                  <a:pt x="9357360" y="944882"/>
                </a:cubicBezTo>
                <a:cubicBezTo>
                  <a:pt x="9667240" y="946575"/>
                  <a:pt x="9979660" y="478368"/>
                  <a:pt x="10292080" y="1016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908436" y="1314110"/>
            <a:ext cx="3524171" cy="3524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141275" y="1514355"/>
            <a:ext cx="3058492" cy="3058492"/>
          </a:xfrm>
          <a:prstGeom prst="ellipse">
            <a:avLst/>
          </a:prstGeom>
          <a:solidFill>
            <a:schemeClr val="accent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347938" y="1747354"/>
            <a:ext cx="2645166" cy="26451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618374" y="2039886"/>
            <a:ext cx="2104293" cy="2104293"/>
          </a:xfrm>
          <a:prstGeom prst="ellipse">
            <a:avLst/>
          </a:prstGeom>
          <a:solidFill>
            <a:schemeClr val="accent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828186" y="2297726"/>
            <a:ext cx="1611058" cy="161105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050003" y="2525762"/>
            <a:ext cx="1167423" cy="1167423"/>
          </a:xfrm>
          <a:prstGeom prst="ellipse">
            <a:avLst/>
          </a:prstGeom>
          <a:solidFill>
            <a:schemeClr val="accent1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233134" y="2702675"/>
            <a:ext cx="801160" cy="8011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5591946" y="4744859"/>
            <a:ext cx="538843" cy="587829"/>
          </a:xfrm>
          <a:custGeom>
            <a:avLst/>
            <a:gdLst>
              <a:gd name="connsiteX0" fmla="*/ 0 w 538843"/>
              <a:gd name="connsiteY0" fmla="*/ 0 h 587829"/>
              <a:gd name="connsiteX1" fmla="*/ 424543 w 538843"/>
              <a:gd name="connsiteY1" fmla="*/ 163286 h 587829"/>
              <a:gd name="connsiteX2" fmla="*/ 310243 w 538843"/>
              <a:gd name="connsiteY2" fmla="*/ 489857 h 587829"/>
              <a:gd name="connsiteX3" fmla="*/ 538843 w 538843"/>
              <a:gd name="connsiteY3" fmla="*/ 587829 h 58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843" h="587829">
                <a:moveTo>
                  <a:pt x="0" y="0"/>
                </a:moveTo>
                <a:cubicBezTo>
                  <a:pt x="186418" y="40821"/>
                  <a:pt x="372836" y="81643"/>
                  <a:pt x="424543" y="163286"/>
                </a:cubicBezTo>
                <a:cubicBezTo>
                  <a:pt x="476250" y="244929"/>
                  <a:pt x="291193" y="419100"/>
                  <a:pt x="310243" y="489857"/>
                </a:cubicBezTo>
                <a:cubicBezTo>
                  <a:pt x="329293" y="560614"/>
                  <a:pt x="413657" y="574222"/>
                  <a:pt x="538843" y="58782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5624603" y="3209974"/>
            <a:ext cx="1322614" cy="1812471"/>
          </a:xfrm>
          <a:custGeom>
            <a:avLst/>
            <a:gdLst>
              <a:gd name="connsiteX0" fmla="*/ 0 w 1322614"/>
              <a:gd name="connsiteY0" fmla="*/ 0 h 1812471"/>
              <a:gd name="connsiteX1" fmla="*/ 996043 w 1322614"/>
              <a:gd name="connsiteY1" fmla="*/ 898071 h 1812471"/>
              <a:gd name="connsiteX2" fmla="*/ 881743 w 1322614"/>
              <a:gd name="connsiteY2" fmla="*/ 1534885 h 1812471"/>
              <a:gd name="connsiteX3" fmla="*/ 1322614 w 1322614"/>
              <a:gd name="connsiteY3" fmla="*/ 1812471 h 181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2614" h="1812471">
                <a:moveTo>
                  <a:pt x="0" y="0"/>
                </a:moveTo>
                <a:cubicBezTo>
                  <a:pt x="424543" y="321128"/>
                  <a:pt x="849086" y="642257"/>
                  <a:pt x="996043" y="898071"/>
                </a:cubicBezTo>
                <a:cubicBezTo>
                  <a:pt x="1143000" y="1153885"/>
                  <a:pt x="827315" y="1382485"/>
                  <a:pt x="881743" y="1534885"/>
                </a:cubicBezTo>
                <a:cubicBezTo>
                  <a:pt x="936172" y="1687285"/>
                  <a:pt x="1265464" y="1733550"/>
                  <a:pt x="1322614" y="181247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5633714" y="3107920"/>
            <a:ext cx="218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913056" y="4914668"/>
            <a:ext cx="745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C</a:t>
            </a:r>
            <a:r>
              <a:rPr lang="en-IN" sz="2000" dirty="0" smtClean="0"/>
              <a:t>ore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034294" y="5322822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Interphase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150208" y="4884016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Normal waves 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9296465" y="4874643"/>
            <a:ext cx="2184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Scattered waves </a:t>
            </a:r>
            <a:endParaRPr lang="en-US" sz="20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633714" y="945745"/>
            <a:ext cx="0" cy="2162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633714" y="1325104"/>
            <a:ext cx="1787870" cy="1782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7002299" y="1754988"/>
            <a:ext cx="549714" cy="1363925"/>
          </a:xfrm>
          <a:custGeom>
            <a:avLst/>
            <a:gdLst>
              <a:gd name="connsiteX0" fmla="*/ 518160 w 518160"/>
              <a:gd name="connsiteY0" fmla="*/ 1359408 h 1359408"/>
              <a:gd name="connsiteX1" fmla="*/ 420624 w 518160"/>
              <a:gd name="connsiteY1" fmla="*/ 633984 h 1359408"/>
              <a:gd name="connsiteX2" fmla="*/ 0 w 518160"/>
              <a:gd name="connsiteY2" fmla="*/ 0 h 1359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8160" h="1359408">
                <a:moveTo>
                  <a:pt x="518160" y="1359408"/>
                </a:moveTo>
                <a:cubicBezTo>
                  <a:pt x="512572" y="1109980"/>
                  <a:pt x="506984" y="860552"/>
                  <a:pt x="420624" y="633984"/>
                </a:cubicBezTo>
                <a:cubicBezTo>
                  <a:pt x="334264" y="407416"/>
                  <a:pt x="131064" y="104648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7473284" y="2367139"/>
                <a:ext cx="4037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284" y="2367139"/>
                <a:ext cx="403764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7949679" y="3107852"/>
                <a:ext cx="2937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679" y="3107852"/>
                <a:ext cx="29376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7338855" y="1189205"/>
                <a:ext cx="3794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855" y="1189205"/>
                <a:ext cx="37946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5578711" y="741559"/>
                <a:ext cx="4006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711" y="741559"/>
                <a:ext cx="400622" cy="40011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/>
          <p:cNvSpPr/>
          <p:nvPr/>
        </p:nvSpPr>
        <p:spPr>
          <a:xfrm>
            <a:off x="9205007" y="2112905"/>
            <a:ext cx="91458" cy="91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9776366" y="2123083"/>
            <a:ext cx="91458" cy="91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9205007" y="2625631"/>
            <a:ext cx="91458" cy="91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9776366" y="2635809"/>
            <a:ext cx="91458" cy="91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9215856" y="3223204"/>
            <a:ext cx="91458" cy="91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9776366" y="3211751"/>
            <a:ext cx="91458" cy="91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9205007" y="3733735"/>
            <a:ext cx="91458" cy="91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9776366" y="3743913"/>
            <a:ext cx="91458" cy="91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9205007" y="4300630"/>
            <a:ext cx="91458" cy="91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9776366" y="4310808"/>
            <a:ext cx="91458" cy="91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/>
          <p:cNvSpPr/>
          <p:nvPr/>
        </p:nvSpPr>
        <p:spPr>
          <a:xfrm>
            <a:off x="9842132" y="2541922"/>
            <a:ext cx="280416" cy="103673"/>
          </a:xfrm>
          <a:custGeom>
            <a:avLst/>
            <a:gdLst>
              <a:gd name="connsiteX0" fmla="*/ 0 w 280416"/>
              <a:gd name="connsiteY0" fmla="*/ 103673 h 103673"/>
              <a:gd name="connsiteX1" fmla="*/ 60960 w 280416"/>
              <a:gd name="connsiteY1" fmla="*/ 6137 h 103673"/>
              <a:gd name="connsiteX2" fmla="*/ 280416 w 280416"/>
              <a:gd name="connsiteY2" fmla="*/ 18329 h 1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0416" h="103673">
                <a:moveTo>
                  <a:pt x="0" y="103673"/>
                </a:moveTo>
                <a:cubicBezTo>
                  <a:pt x="7112" y="62017"/>
                  <a:pt x="14224" y="20361"/>
                  <a:pt x="60960" y="6137"/>
                </a:cubicBezTo>
                <a:cubicBezTo>
                  <a:pt x="107696" y="-8087"/>
                  <a:pt x="194056" y="5121"/>
                  <a:pt x="280416" y="1832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0188314" y="2062135"/>
            <a:ext cx="1639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Amplitude measuring points</a:t>
            </a:r>
            <a:endParaRPr lang="en-US" sz="2000" dirty="0"/>
          </a:p>
        </p:txBody>
      </p:sp>
      <p:sp>
        <p:nvSpPr>
          <p:cNvPr id="7" name="Freeform 6"/>
          <p:cNvSpPr/>
          <p:nvPr/>
        </p:nvSpPr>
        <p:spPr>
          <a:xfrm>
            <a:off x="3423028" y="633639"/>
            <a:ext cx="5062486" cy="5283388"/>
          </a:xfrm>
          <a:custGeom>
            <a:avLst/>
            <a:gdLst>
              <a:gd name="connsiteX0" fmla="*/ 2066592 w 5062486"/>
              <a:gd name="connsiteY0" fmla="*/ 30166 h 5283388"/>
              <a:gd name="connsiteX1" fmla="*/ 777724 w 5062486"/>
              <a:gd name="connsiteY1" fmla="*/ 204337 h 5283388"/>
              <a:gd name="connsiteX2" fmla="*/ 464215 w 5062486"/>
              <a:gd name="connsiteY2" fmla="*/ 1040360 h 5283388"/>
              <a:gd name="connsiteX3" fmla="*/ 211666 w 5062486"/>
              <a:gd name="connsiteY3" fmla="*/ 2059263 h 5283388"/>
              <a:gd name="connsiteX4" fmla="*/ 594844 w 5062486"/>
              <a:gd name="connsiteY4" fmla="*/ 4009983 h 5283388"/>
              <a:gd name="connsiteX5" fmla="*/ 72329 w 5062486"/>
              <a:gd name="connsiteY5" fmla="*/ 4915675 h 5283388"/>
              <a:gd name="connsiteX6" fmla="*/ 2484604 w 5062486"/>
              <a:gd name="connsiteY6" fmla="*/ 5281435 h 5283388"/>
              <a:gd name="connsiteX7" fmla="*/ 4914295 w 5062486"/>
              <a:gd name="connsiteY7" fmla="*/ 4915675 h 5283388"/>
              <a:gd name="connsiteX8" fmla="*/ 4801084 w 5062486"/>
              <a:gd name="connsiteY8" fmla="*/ 2782075 h 5283388"/>
              <a:gd name="connsiteX9" fmla="*/ 4853335 w 5062486"/>
              <a:gd name="connsiteY9" fmla="*/ 683309 h 5283388"/>
              <a:gd name="connsiteX10" fmla="*/ 2066592 w 5062486"/>
              <a:gd name="connsiteY10" fmla="*/ 30166 h 5283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62486" h="5283388">
                <a:moveTo>
                  <a:pt x="2066592" y="30166"/>
                </a:moveTo>
                <a:cubicBezTo>
                  <a:pt x="1387324" y="-49663"/>
                  <a:pt x="1044787" y="35971"/>
                  <a:pt x="777724" y="204337"/>
                </a:cubicBezTo>
                <a:cubicBezTo>
                  <a:pt x="510661" y="372703"/>
                  <a:pt x="558558" y="731206"/>
                  <a:pt x="464215" y="1040360"/>
                </a:cubicBezTo>
                <a:cubicBezTo>
                  <a:pt x="369872" y="1349514"/>
                  <a:pt x="189895" y="1564326"/>
                  <a:pt x="211666" y="2059263"/>
                </a:cubicBezTo>
                <a:cubicBezTo>
                  <a:pt x="233437" y="2554200"/>
                  <a:pt x="618067" y="3533914"/>
                  <a:pt x="594844" y="4009983"/>
                </a:cubicBezTo>
                <a:cubicBezTo>
                  <a:pt x="571621" y="4486052"/>
                  <a:pt x="-242631" y="4703766"/>
                  <a:pt x="72329" y="4915675"/>
                </a:cubicBezTo>
                <a:cubicBezTo>
                  <a:pt x="387289" y="5127584"/>
                  <a:pt x="1677610" y="5281435"/>
                  <a:pt x="2484604" y="5281435"/>
                </a:cubicBezTo>
                <a:cubicBezTo>
                  <a:pt x="3291598" y="5281435"/>
                  <a:pt x="4528215" y="5332235"/>
                  <a:pt x="4914295" y="4915675"/>
                </a:cubicBezTo>
                <a:cubicBezTo>
                  <a:pt x="5300375" y="4499115"/>
                  <a:pt x="4811244" y="3487469"/>
                  <a:pt x="4801084" y="2782075"/>
                </a:cubicBezTo>
                <a:cubicBezTo>
                  <a:pt x="4790924" y="2076681"/>
                  <a:pt x="5301826" y="1141960"/>
                  <a:pt x="4853335" y="683309"/>
                </a:cubicBezTo>
                <a:cubicBezTo>
                  <a:pt x="4404844" y="224658"/>
                  <a:pt x="2745860" y="109995"/>
                  <a:pt x="2066592" y="30166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08436" y="5332688"/>
            <a:ext cx="950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Matrix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16163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6" grpId="0" animBg="1"/>
      <p:bldP spid="27" grpId="0" animBg="1"/>
      <p:bldP spid="32" grpId="0" animBg="1"/>
      <p:bldP spid="33" grpId="0" animBg="1"/>
      <p:bldP spid="34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4" grpId="0" animBg="1"/>
      <p:bldP spid="3" grpId="0"/>
      <p:bldP spid="4" grpId="0"/>
      <p:bldP spid="5" grpId="0"/>
      <p:bldP spid="22" grpId="0"/>
      <p:bldP spid="61" grpId="0" animBg="1"/>
      <p:bldP spid="62" grpId="0"/>
      <p:bldP spid="63" grpId="0"/>
      <p:bldP spid="64" grpId="0"/>
      <p:bldP spid="65" grpId="0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4" grpId="0" animBg="1"/>
      <p:bldP spid="75" grpId="0" animBg="1"/>
      <p:bldP spid="76" grpId="0" animBg="1"/>
      <p:bldP spid="77" grpId="0" animBg="1"/>
      <p:bldP spid="90" grpId="0" animBg="1"/>
      <p:bldP spid="91" grpId="0"/>
      <p:bldP spid="7" grpId="0" animBg="1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Simplified training</a:t>
            </a:r>
            <a:endParaRPr lang="en-US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71" y="688181"/>
            <a:ext cx="4446905" cy="33351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453" y="688180"/>
            <a:ext cx="6573732" cy="49302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4712" y="4633295"/>
            <a:ext cx="50632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As observed, the approximated function </a:t>
            </a:r>
            <a:endParaRPr lang="en-US" sz="2000" dirty="0" smtClean="0"/>
          </a:p>
          <a:p>
            <a:r>
              <a:rPr lang="en-US" sz="2000" dirty="0" smtClean="0"/>
              <a:t>is </a:t>
            </a:r>
            <a:r>
              <a:rPr lang="en-US" sz="2000" dirty="0"/>
              <a:t>unable to map the input appropriately.</a:t>
            </a:r>
            <a:endParaRPr lang="de-DE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958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/>
              <a:t>Patchwise</a:t>
            </a:r>
            <a:r>
              <a:rPr lang="en-US" b="0" dirty="0" smtClean="0"/>
              <a:t> training</a:t>
            </a:r>
            <a:endParaRPr lang="en-US" b="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519974"/>
              </p:ext>
            </p:extLst>
          </p:nvPr>
        </p:nvGraphicFramePr>
        <p:xfrm>
          <a:off x="874711" y="1152286"/>
          <a:ext cx="3494089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4089">
                  <a:extLst>
                    <a:ext uri="{9D8B030D-6E8A-4147-A177-3AD203B41FA5}">
                      <a16:colId xmlns:a16="http://schemas.microsoft.com/office/drawing/2014/main" val="2905230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Dimensionless Frequency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425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1.4967</a:t>
                      </a:r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20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1.6633</a:t>
                      </a:r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620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1.8300</a:t>
                      </a:r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00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1.9873</a:t>
                      </a:r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69419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818406"/>
              </p:ext>
            </p:extLst>
          </p:nvPr>
        </p:nvGraphicFramePr>
        <p:xfrm>
          <a:off x="874712" y="3830171"/>
          <a:ext cx="3494089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4089">
                  <a:extLst>
                    <a:ext uri="{9D8B030D-6E8A-4147-A177-3AD203B41FA5}">
                      <a16:colId xmlns:a16="http://schemas.microsoft.com/office/drawing/2014/main" val="2905230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50.8840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20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50.9988</a:t>
                      </a:r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620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51.1655</a:t>
                      </a:r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00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51.3321</a:t>
                      </a:r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694196"/>
                  </a:ext>
                </a:extLst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2586921" y="3255484"/>
            <a:ext cx="69668" cy="69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Oval 7"/>
          <p:cNvSpPr/>
          <p:nvPr/>
        </p:nvSpPr>
        <p:spPr>
          <a:xfrm>
            <a:off x="2586921" y="3442718"/>
            <a:ext cx="69668" cy="69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" name="Oval 8"/>
          <p:cNvSpPr/>
          <p:nvPr/>
        </p:nvSpPr>
        <p:spPr>
          <a:xfrm>
            <a:off x="2586921" y="3629952"/>
            <a:ext cx="69668" cy="69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567945"/>
              </p:ext>
            </p:extLst>
          </p:nvPr>
        </p:nvGraphicFramePr>
        <p:xfrm>
          <a:off x="7326312" y="1535307"/>
          <a:ext cx="3494089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4089">
                  <a:extLst>
                    <a:ext uri="{9D8B030D-6E8A-4147-A177-3AD203B41FA5}">
                      <a16:colId xmlns:a16="http://schemas.microsoft.com/office/drawing/2014/main" val="2905230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1.4967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20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1.6633</a:t>
                      </a:r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620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1.8300</a:t>
                      </a:r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00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1.9873</a:t>
                      </a:r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694196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596286"/>
              </p:ext>
            </p:extLst>
          </p:nvPr>
        </p:nvGraphicFramePr>
        <p:xfrm>
          <a:off x="7326312" y="3830171"/>
          <a:ext cx="3494089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4089">
                  <a:extLst>
                    <a:ext uri="{9D8B030D-6E8A-4147-A177-3AD203B41FA5}">
                      <a16:colId xmlns:a16="http://schemas.microsoft.com/office/drawing/2014/main" val="2905230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19.5935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20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19.6641</a:t>
                      </a:r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620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19.8308</a:t>
                      </a:r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00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19.9975</a:t>
                      </a:r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694196"/>
                  </a:ext>
                </a:extLst>
              </a:tr>
            </a:tbl>
          </a:graphicData>
        </a:graphic>
      </p:graphicFrame>
      <p:sp>
        <p:nvSpPr>
          <p:cNvPr id="19" name="Oval 18"/>
          <p:cNvSpPr/>
          <p:nvPr/>
        </p:nvSpPr>
        <p:spPr>
          <a:xfrm>
            <a:off x="9038521" y="3255484"/>
            <a:ext cx="69668" cy="69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Oval 19"/>
          <p:cNvSpPr/>
          <p:nvPr/>
        </p:nvSpPr>
        <p:spPr>
          <a:xfrm>
            <a:off x="9038521" y="3442718"/>
            <a:ext cx="69668" cy="69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Oval 20"/>
          <p:cNvSpPr/>
          <p:nvPr/>
        </p:nvSpPr>
        <p:spPr>
          <a:xfrm>
            <a:off x="9038521" y="3629952"/>
            <a:ext cx="69668" cy="69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" name="Rectangle 21"/>
          <p:cNvSpPr/>
          <p:nvPr/>
        </p:nvSpPr>
        <p:spPr>
          <a:xfrm>
            <a:off x="2011680" y="1535307"/>
            <a:ext cx="1280160" cy="1942245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ectangle 23"/>
          <p:cNvSpPr/>
          <p:nvPr/>
        </p:nvSpPr>
        <p:spPr>
          <a:xfrm>
            <a:off x="8341360" y="1535307"/>
            <a:ext cx="1463040" cy="3951093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3291840" y="3477552"/>
            <a:ext cx="5049520" cy="2008848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291840" y="1500473"/>
            <a:ext cx="5049520" cy="34834"/>
          </a:xfrm>
          <a:prstGeom prst="line">
            <a:avLst/>
          </a:prstGeom>
          <a:ln w="254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074648" y="1535307"/>
            <a:ext cx="1665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For example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patch size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of 0 to 20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34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4" grpId="0" animBg="1"/>
      <p:bldP spid="3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/>
              <a:t>Patchwise</a:t>
            </a:r>
            <a:r>
              <a:rPr lang="en-US" b="0" dirty="0" smtClean="0"/>
              <a:t> training</a:t>
            </a:r>
            <a:endParaRPr lang="en-US" b="0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670163"/>
              </p:ext>
            </p:extLst>
          </p:nvPr>
        </p:nvGraphicFramePr>
        <p:xfrm>
          <a:off x="7291476" y="1147854"/>
          <a:ext cx="3494089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4089">
                  <a:extLst>
                    <a:ext uri="{9D8B030D-6E8A-4147-A177-3AD203B41FA5}">
                      <a16:colId xmlns:a16="http://schemas.microsoft.com/office/drawing/2014/main" val="2905230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Dimensionless frequency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353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1.4967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20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1.6633</a:t>
                      </a:r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620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1.8300</a:t>
                      </a:r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00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1.9873</a:t>
                      </a:r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694196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7326312" y="3830171"/>
          <a:ext cx="3494089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4089">
                  <a:extLst>
                    <a:ext uri="{9D8B030D-6E8A-4147-A177-3AD203B41FA5}">
                      <a16:colId xmlns:a16="http://schemas.microsoft.com/office/drawing/2014/main" val="2905230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19.5935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20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19.6641</a:t>
                      </a:r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620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19.8308</a:t>
                      </a:r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00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19.9975</a:t>
                      </a:r>
                      <a:endParaRPr 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694196"/>
                  </a:ext>
                </a:extLst>
              </a:tr>
            </a:tbl>
          </a:graphicData>
        </a:graphic>
      </p:graphicFrame>
      <p:sp>
        <p:nvSpPr>
          <p:cNvPr id="19" name="Oval 18"/>
          <p:cNvSpPr/>
          <p:nvPr/>
        </p:nvSpPr>
        <p:spPr>
          <a:xfrm>
            <a:off x="9038521" y="3255484"/>
            <a:ext cx="69668" cy="69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Oval 19"/>
          <p:cNvSpPr/>
          <p:nvPr/>
        </p:nvSpPr>
        <p:spPr>
          <a:xfrm>
            <a:off x="9038521" y="3442718"/>
            <a:ext cx="69668" cy="69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Oval 20"/>
          <p:cNvSpPr/>
          <p:nvPr/>
        </p:nvSpPr>
        <p:spPr>
          <a:xfrm>
            <a:off x="9038521" y="3629952"/>
            <a:ext cx="69668" cy="69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ectangle 23"/>
          <p:cNvSpPr/>
          <p:nvPr/>
        </p:nvSpPr>
        <p:spPr>
          <a:xfrm>
            <a:off x="8341360" y="1535307"/>
            <a:ext cx="1463040" cy="3951093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1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6416765" cy="43449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Instead of simplifying the forward approach,  </a:t>
            </a:r>
            <a:r>
              <a:rPr lang="en-US" sz="2000" b="0" dirty="0" smtClean="0"/>
              <a:t>    </a:t>
            </a:r>
            <a:r>
              <a:rPr lang="en-US" sz="2000" dirty="0" smtClean="0"/>
              <a:t>multi-output </a:t>
            </a:r>
            <a:r>
              <a:rPr lang="en-US" sz="2000" dirty="0"/>
              <a:t>regression is performed </a:t>
            </a:r>
            <a:r>
              <a:rPr lang="en-US" sz="2000" b="0" dirty="0"/>
              <a:t>i.e. </a:t>
            </a:r>
            <a:r>
              <a:rPr lang="en-US" sz="2000" b="0" dirty="0" smtClean="0"/>
              <a:t>amplitude at multiple points are </a:t>
            </a:r>
            <a:r>
              <a:rPr lang="en-US" sz="2000" b="0" dirty="0"/>
              <a:t>estimated simultaneously</a:t>
            </a:r>
            <a:r>
              <a:rPr lang="en-US" sz="2000" b="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smtClean="0"/>
              <a:t>Number of learning parameters greatly reduced.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smtClean="0"/>
              <a:t>Less processing time.</a:t>
            </a: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777798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Similarity analysis</a:t>
            </a:r>
            <a:endParaRPr lang="en-US" b="0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874711" y="1152286"/>
          <a:ext cx="3494089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4089">
                  <a:extLst>
                    <a:ext uri="{9D8B030D-6E8A-4147-A177-3AD203B41FA5}">
                      <a16:colId xmlns:a16="http://schemas.microsoft.com/office/drawing/2014/main" val="2905230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Normalized Amplitudes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425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0. 75885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525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0. 75325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73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0. 74724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49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0. 82965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904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0. 82898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33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0. 83324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167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0. 90754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622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0. 87578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963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0. 90121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572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0. 91129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24693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1408922" y="1511559"/>
            <a:ext cx="2565919" cy="410547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408922" y="1922106"/>
            <a:ext cx="2565919" cy="410547"/>
          </a:xfrm>
          <a:prstGeom prst="rect">
            <a:avLst/>
          </a:prstGeom>
          <a:noFill/>
          <a:ln w="25400">
            <a:solidFill>
              <a:srgbClr val="FF99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18" idx="3"/>
          </p:cNvCxnSpPr>
          <p:nvPr/>
        </p:nvCxnSpPr>
        <p:spPr>
          <a:xfrm flipV="1">
            <a:off x="3974841" y="1716832"/>
            <a:ext cx="11746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3974841" y="2131717"/>
            <a:ext cx="11746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49516" y="1922106"/>
            <a:ext cx="672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821680" y="1602563"/>
                <a:ext cx="5561138" cy="639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𝑃𝑒𝑟𝑐𝑒𝑡𝑎𝑔𝑒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𝑐h𝑎𝑛𝑔𝑒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𝑅𝑒𝑓𝑒𝑟𝑒𝑛𝑐𝑒𝑑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𝐶𝑜𝑚𝑝𝑎𝑟𝑒𝑑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𝑅𝑒𝑓𝑒𝑟𝑒𝑛𝑐𝑒𝑑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680" y="1602563"/>
                <a:ext cx="5561138" cy="6390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5149516" y="1716833"/>
            <a:ext cx="0" cy="414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821680" y="2561192"/>
            <a:ext cx="49677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 conjunction to the </a:t>
            </a:r>
            <a:r>
              <a:rPr lang="en-US" sz="2000" dirty="0" err="1" smtClean="0"/>
              <a:t>patchwise</a:t>
            </a:r>
            <a:r>
              <a:rPr lang="en-US" sz="2000" dirty="0" smtClean="0"/>
              <a:t> training </a:t>
            </a:r>
          </a:p>
          <a:p>
            <a:r>
              <a:rPr lang="en-US" sz="2000" dirty="0" smtClean="0"/>
              <a:t>similarity analysis is also performed for</a:t>
            </a:r>
          </a:p>
          <a:p>
            <a:r>
              <a:rPr lang="en-US" sz="2000" dirty="0" smtClean="0"/>
              <a:t>Multi-output regression problem.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3994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Similarity analysis</a:t>
            </a:r>
            <a:endParaRPr lang="en-US" b="0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874711" y="1152286"/>
          <a:ext cx="3494089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4089">
                  <a:extLst>
                    <a:ext uri="{9D8B030D-6E8A-4147-A177-3AD203B41FA5}">
                      <a16:colId xmlns:a16="http://schemas.microsoft.com/office/drawing/2014/main" val="2905230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Normalized Amplitudes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425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0. 75885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525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0. 75325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73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0. 74724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49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0. 82965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904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0. 82898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33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0. 83324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167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0. 90754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622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0. 87578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963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0. 90121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572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0. 91129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24693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1408922" y="1511559"/>
            <a:ext cx="2565919" cy="410547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408922" y="1922106"/>
            <a:ext cx="2565919" cy="410547"/>
          </a:xfrm>
          <a:prstGeom prst="rect">
            <a:avLst/>
          </a:prstGeom>
          <a:noFill/>
          <a:ln w="25400">
            <a:solidFill>
              <a:srgbClr val="FF99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18" idx="3"/>
          </p:cNvCxnSpPr>
          <p:nvPr/>
        </p:nvCxnSpPr>
        <p:spPr>
          <a:xfrm flipV="1">
            <a:off x="3974841" y="1716832"/>
            <a:ext cx="11746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3974841" y="2131717"/>
            <a:ext cx="11746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49516" y="1922106"/>
            <a:ext cx="672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821680" y="1716832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0.74%</a:t>
            </a:r>
            <a:endParaRPr lang="en-US" sz="20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149516" y="1716833"/>
            <a:ext cx="0" cy="414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668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Similarity analysis</a:t>
            </a:r>
            <a:endParaRPr lang="en-US" b="0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810939"/>
              </p:ext>
            </p:extLst>
          </p:nvPr>
        </p:nvGraphicFramePr>
        <p:xfrm>
          <a:off x="874711" y="1152286"/>
          <a:ext cx="3494089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4089">
                  <a:extLst>
                    <a:ext uri="{9D8B030D-6E8A-4147-A177-3AD203B41FA5}">
                      <a16:colId xmlns:a16="http://schemas.microsoft.com/office/drawing/2014/main" val="2905230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Normalized Amplitudes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425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0. 75885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525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0. 75325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73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0. 74724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49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0. 82965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904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0. 82898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33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0. 83324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167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0. 90754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622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0. 87578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963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0. 90121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572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0. 91129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24693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1408922" y="1511559"/>
            <a:ext cx="2565919" cy="410547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408922" y="2341328"/>
            <a:ext cx="2565919" cy="410547"/>
          </a:xfrm>
          <a:prstGeom prst="rect">
            <a:avLst/>
          </a:prstGeom>
          <a:noFill/>
          <a:ln w="25400">
            <a:solidFill>
              <a:srgbClr val="FF99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18" idx="3"/>
          </p:cNvCxnSpPr>
          <p:nvPr/>
        </p:nvCxnSpPr>
        <p:spPr>
          <a:xfrm flipV="1">
            <a:off x="3974841" y="1716832"/>
            <a:ext cx="11746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3974840" y="2608649"/>
            <a:ext cx="11746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149516" y="2116942"/>
            <a:ext cx="672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21680" y="1911668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1.52%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5149516" y="1716833"/>
            <a:ext cx="0" cy="891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909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Similarity analysis</a:t>
            </a:r>
            <a:endParaRPr lang="en-US" b="0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874711" y="1152286"/>
          <a:ext cx="3494089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4089">
                  <a:extLst>
                    <a:ext uri="{9D8B030D-6E8A-4147-A177-3AD203B41FA5}">
                      <a16:colId xmlns:a16="http://schemas.microsoft.com/office/drawing/2014/main" val="2905230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Normalized Amplitudes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425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0. 75885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525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0. 75325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73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0. 74724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49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0. 82965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904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0. 82898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33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0. 83324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167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0. 90754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622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0. 87578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963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0. 90121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572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0. 91129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24693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1408922" y="1511559"/>
            <a:ext cx="2565919" cy="410547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408922" y="5006417"/>
            <a:ext cx="2565919" cy="410547"/>
          </a:xfrm>
          <a:prstGeom prst="rect">
            <a:avLst/>
          </a:prstGeom>
          <a:noFill/>
          <a:ln w="25400">
            <a:solidFill>
              <a:srgbClr val="FF99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18" idx="3"/>
          </p:cNvCxnSpPr>
          <p:nvPr/>
        </p:nvCxnSpPr>
        <p:spPr>
          <a:xfrm flipV="1">
            <a:off x="3974841" y="1716832"/>
            <a:ext cx="11746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3970525" y="5211689"/>
            <a:ext cx="11746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149516" y="2116942"/>
            <a:ext cx="672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21680" y="1911668"/>
            <a:ext cx="104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20.08%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5149516" y="1716833"/>
            <a:ext cx="0" cy="3494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227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Similarity analysis</a:t>
            </a:r>
            <a:endParaRPr lang="en-US" b="0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874711" y="1152286"/>
          <a:ext cx="3494089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4089">
                  <a:extLst>
                    <a:ext uri="{9D8B030D-6E8A-4147-A177-3AD203B41FA5}">
                      <a16:colId xmlns:a16="http://schemas.microsoft.com/office/drawing/2014/main" val="2905230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Normalized Amplitudes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425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0. 75885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525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0. 75325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73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0. 74724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49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0. 82965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904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0. 82898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33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0. 83324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167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0. 90754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622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0. 87578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963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0. 90121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572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0. 91129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24693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1408922" y="1911668"/>
            <a:ext cx="2565919" cy="410547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408922" y="2323816"/>
            <a:ext cx="2565919" cy="410547"/>
          </a:xfrm>
          <a:prstGeom prst="rect">
            <a:avLst/>
          </a:prstGeom>
          <a:noFill/>
          <a:ln w="25400">
            <a:solidFill>
              <a:srgbClr val="FF99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3974841" y="2529089"/>
            <a:ext cx="11746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142363" y="2323816"/>
            <a:ext cx="672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14527" y="2131148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0.79%</a:t>
            </a:r>
            <a:endParaRPr lang="en-US" sz="20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5154008" y="2116373"/>
            <a:ext cx="0" cy="414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979333" y="2111723"/>
            <a:ext cx="11746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795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Similarity analysis</a:t>
            </a:r>
            <a:endParaRPr lang="en-US" b="0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916739"/>
              </p:ext>
            </p:extLst>
          </p:nvPr>
        </p:nvGraphicFramePr>
        <p:xfrm>
          <a:off x="874711" y="1152286"/>
          <a:ext cx="3494089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4089">
                  <a:extLst>
                    <a:ext uri="{9D8B030D-6E8A-4147-A177-3AD203B41FA5}">
                      <a16:colId xmlns:a16="http://schemas.microsoft.com/office/drawing/2014/main" val="2905230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Normalized Amplitudes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425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0. 75885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525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0. 75325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73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0. 74724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49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0. 82965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904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0. 82898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33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0. 83324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167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0. 90754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622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0. 87578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963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0. 90121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572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0. 91129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24693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1408922" y="1970832"/>
            <a:ext cx="2565919" cy="410547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408921" y="2713824"/>
            <a:ext cx="2565919" cy="410547"/>
          </a:xfrm>
          <a:prstGeom prst="rect">
            <a:avLst/>
          </a:prstGeom>
          <a:noFill/>
          <a:ln w="25400">
            <a:solidFill>
              <a:srgbClr val="FF99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3974840" y="2153937"/>
            <a:ext cx="11746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3974841" y="2919098"/>
            <a:ext cx="11746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149516" y="2381380"/>
            <a:ext cx="672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21680" y="2181325"/>
            <a:ext cx="104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10.14%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149516" y="2153937"/>
            <a:ext cx="1" cy="765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082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Similarity analysis</a:t>
            </a:r>
            <a:endParaRPr lang="en-US" b="0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670630"/>
              </p:ext>
            </p:extLst>
          </p:nvPr>
        </p:nvGraphicFramePr>
        <p:xfrm>
          <a:off x="874711" y="1152286"/>
          <a:ext cx="3494089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4089">
                  <a:extLst>
                    <a:ext uri="{9D8B030D-6E8A-4147-A177-3AD203B41FA5}">
                      <a16:colId xmlns:a16="http://schemas.microsoft.com/office/drawing/2014/main" val="2905230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Normalized Amplitudes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425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0. 75885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525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0. 75325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73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0. 74724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49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0. 82965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904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0. 82898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33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0. 83324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167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0. 90754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622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0. 87578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963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0. 90121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572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0. 91129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24693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1408922" y="1970832"/>
            <a:ext cx="2565919" cy="410547"/>
          </a:xfrm>
          <a:prstGeom prst="rect">
            <a:avLst/>
          </a:prstGeom>
          <a:noFill/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408921" y="5100379"/>
            <a:ext cx="2565919" cy="410547"/>
          </a:xfrm>
          <a:prstGeom prst="rect">
            <a:avLst/>
          </a:prstGeom>
          <a:noFill/>
          <a:ln w="25400">
            <a:solidFill>
              <a:srgbClr val="FF99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3974840" y="2153937"/>
            <a:ext cx="11746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3974841" y="5305651"/>
            <a:ext cx="117467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149516" y="2359211"/>
            <a:ext cx="672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21680" y="2153937"/>
            <a:ext cx="104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20.98%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149516" y="2151768"/>
            <a:ext cx="0" cy="3153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85598" y="4084716"/>
            <a:ext cx="42687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Samples with the least percentage</a:t>
            </a:r>
          </a:p>
          <a:p>
            <a:r>
              <a:rPr lang="en-US" sz="2000" dirty="0"/>
              <a:t>d</a:t>
            </a:r>
            <a:r>
              <a:rPr lang="en-US" sz="2000" dirty="0" smtClean="0"/>
              <a:t>ifference are removed from </a:t>
            </a:r>
          </a:p>
          <a:p>
            <a:r>
              <a:rPr lang="en-US" sz="2000" dirty="0"/>
              <a:t>t</a:t>
            </a:r>
            <a:r>
              <a:rPr lang="en-US" sz="2000" dirty="0" smtClean="0"/>
              <a:t>he training set.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7051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5921493" cy="553998"/>
          </a:xfrm>
        </p:spPr>
        <p:txBody>
          <a:bodyPr/>
          <a:lstStyle/>
          <a:p>
            <a:pPr lvl="5"/>
            <a:r>
              <a:rPr lang="en-US" sz="3600" b="1" dirty="0" smtClean="0">
                <a:solidFill>
                  <a:schemeClr val="bg1"/>
                </a:solidFill>
                <a:latin typeface="+mj-lt"/>
              </a:rPr>
              <a:t>Artificial neural networks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912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/>
              <a:t>Patchwise</a:t>
            </a:r>
            <a:r>
              <a:rPr lang="en-US" b="0" dirty="0" smtClean="0"/>
              <a:t> training</a:t>
            </a:r>
            <a:endParaRPr lang="en-US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020" y="346074"/>
            <a:ext cx="5611020" cy="4208265"/>
          </a:xfrm>
        </p:spPr>
      </p:pic>
      <p:sp>
        <p:nvSpPr>
          <p:cNvPr id="15" name="Content Placeholder 1"/>
          <p:cNvSpPr txBox="1">
            <a:spLocks/>
          </p:cNvSpPr>
          <p:nvPr/>
        </p:nvSpPr>
        <p:spPr>
          <a:xfrm>
            <a:off x="710953" y="4548400"/>
            <a:ext cx="11277600" cy="15866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9" rtl="0" eaLnBrk="1" latinLnBrk="0" hangingPunct="1">
              <a:spcBef>
                <a:spcPts val="600"/>
              </a:spcBef>
              <a:buFont typeface="Open Sans" panose="020B0606030504020204" pitchFamily="34" charset="0"/>
              <a:buNone/>
              <a:defRPr sz="16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52000" indent="-144000" algn="l" defTabSz="914269" rtl="0" eaLnBrk="1" latinLnBrk="0" hangingPunct="1">
              <a:spcBef>
                <a:spcPts val="0"/>
              </a:spcBef>
              <a:buFont typeface="Open Sans" panose="020B0606030504020204" pitchFamily="34" charset="0"/>
              <a:buChar char="–"/>
              <a:defRPr sz="16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69" rtl="0" eaLnBrk="1" latinLnBrk="0" hangingPunct="1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marR="0" indent="0" algn="l" defTabSz="91426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52000" marR="0" indent="-252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52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96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Now the machine learning model is trained with 119 samples </a:t>
            </a:r>
            <a:r>
              <a:rPr lang="en-US" sz="2000" b="0" dirty="0" smtClean="0"/>
              <a:t>and </a:t>
            </a:r>
            <a:r>
              <a:rPr lang="en-US" sz="2000" b="0" dirty="0"/>
              <a:t>patch size of dimensionless frequency in the range of 3 to 3.05.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smtClean="0"/>
              <a:t>Loss (MSE) is calculated at each epoch.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23829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Simplified training</a:t>
            </a:r>
            <a:endParaRPr lang="en-US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032" y="1196420"/>
            <a:ext cx="4357440" cy="32680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753" y="1261640"/>
            <a:ext cx="4183520" cy="3137640"/>
          </a:xfrm>
          <a:prstGeom prst="rect">
            <a:avLst/>
          </a:prstGeom>
        </p:spPr>
      </p:pic>
      <p:sp>
        <p:nvSpPr>
          <p:cNvPr id="15" name="Content Placeholder 1"/>
          <p:cNvSpPr txBox="1">
            <a:spLocks/>
          </p:cNvSpPr>
          <p:nvPr/>
        </p:nvSpPr>
        <p:spPr>
          <a:xfrm>
            <a:off x="874711" y="4529720"/>
            <a:ext cx="10580688" cy="12995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9" rtl="0" eaLnBrk="1" latinLnBrk="0" hangingPunct="1">
              <a:spcBef>
                <a:spcPts val="600"/>
              </a:spcBef>
              <a:buFont typeface="Open Sans" panose="020B0606030504020204" pitchFamily="34" charset="0"/>
              <a:buNone/>
              <a:defRPr sz="16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52000" indent="-144000" algn="l" defTabSz="914269" rtl="0" eaLnBrk="1" latinLnBrk="0" hangingPunct="1">
              <a:spcBef>
                <a:spcPts val="0"/>
              </a:spcBef>
              <a:buFont typeface="Open Sans" panose="020B0606030504020204" pitchFamily="34" charset="0"/>
              <a:buChar char="–"/>
              <a:defRPr sz="16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69" rtl="0" eaLnBrk="1" latinLnBrk="0" hangingPunct="1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marR="0" indent="0" algn="l" defTabSz="91426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52000" marR="0" indent="-252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52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96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269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Predicted and target values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00305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of the </a:t>
            </a:r>
            <a:r>
              <a:rPr kumimoji="0" lang="en-US" sz="2000" b="0" i="0" u="none" strike="noStrike" kern="1200" cap="none" spc="0" normalizeH="0" noProof="0" smtClean="0">
                <a:ln>
                  <a:noFill/>
                </a:ln>
                <a:solidFill>
                  <a:srgbClr val="00305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normalized amplitude 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00305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are compared by calculating the mean absolute percentage error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05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305D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054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Simplified training</a:t>
            </a:r>
            <a:endParaRPr lang="en-US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72" y="688181"/>
            <a:ext cx="6765606" cy="50742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879" y="885720"/>
            <a:ext cx="4183520" cy="313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72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Simplified training</a:t>
            </a:r>
            <a:endParaRPr lang="en-US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71" y="688181"/>
            <a:ext cx="4446905" cy="33351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453" y="688180"/>
            <a:ext cx="6573732" cy="493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7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Simplified training</a:t>
            </a:r>
            <a:endParaRPr lang="en-US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032" y="1196420"/>
            <a:ext cx="4357440" cy="32680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753" y="1261640"/>
            <a:ext cx="4183520" cy="3137640"/>
          </a:xfrm>
          <a:prstGeom prst="rect">
            <a:avLst/>
          </a:prstGeom>
        </p:spPr>
      </p:pic>
      <p:sp>
        <p:nvSpPr>
          <p:cNvPr id="15" name="Content Placeholder 1"/>
          <p:cNvSpPr txBox="1">
            <a:spLocks/>
          </p:cNvSpPr>
          <p:nvPr/>
        </p:nvSpPr>
        <p:spPr>
          <a:xfrm>
            <a:off x="874711" y="4529720"/>
            <a:ext cx="10580688" cy="12995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9" rtl="0" eaLnBrk="1" latinLnBrk="0" hangingPunct="1">
              <a:spcBef>
                <a:spcPts val="600"/>
              </a:spcBef>
              <a:buFont typeface="Open Sans" panose="020B0606030504020204" pitchFamily="34" charset="0"/>
              <a:buNone/>
              <a:defRPr sz="16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52000" indent="-144000" algn="l" defTabSz="914269" rtl="0" eaLnBrk="1" latinLnBrk="0" hangingPunct="1">
              <a:spcBef>
                <a:spcPts val="0"/>
              </a:spcBef>
              <a:buFont typeface="Open Sans" panose="020B0606030504020204" pitchFamily="34" charset="0"/>
              <a:buChar char="–"/>
              <a:defRPr sz="16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69" rtl="0" eaLnBrk="1" latinLnBrk="0" hangingPunct="1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marR="0" indent="0" algn="l" defTabSz="91426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52000" marR="0" indent="-252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52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96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000" b="0" dirty="0" smtClean="0">
              <a:solidFill>
                <a:srgbClr val="00305D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b="0" dirty="0" smtClean="0">
                <a:solidFill>
                  <a:srgbClr val="00305D"/>
                </a:solidFill>
              </a:rPr>
              <a:t>For </a:t>
            </a:r>
            <a:r>
              <a:rPr lang="en-US" sz="2000" b="0" dirty="0">
                <a:solidFill>
                  <a:srgbClr val="00305D"/>
                </a:solidFill>
              </a:rPr>
              <a:t>further analysis, the predicted and target </a:t>
            </a:r>
            <a:r>
              <a:rPr lang="en-US" sz="2000" b="0" dirty="0" smtClean="0">
                <a:solidFill>
                  <a:srgbClr val="00305D"/>
                </a:solidFill>
              </a:rPr>
              <a:t>amplitudes </a:t>
            </a:r>
            <a:r>
              <a:rPr lang="en-US" sz="2000" b="0" dirty="0">
                <a:solidFill>
                  <a:srgbClr val="00305D"/>
                </a:solidFill>
              </a:rPr>
              <a:t>are plotted against the dimensionless </a:t>
            </a:r>
            <a:r>
              <a:rPr lang="en-US" sz="2000" b="0" dirty="0" smtClean="0">
                <a:solidFill>
                  <a:srgbClr val="00305D"/>
                </a:solidFill>
              </a:rPr>
              <a:t>frequency.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305D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50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Simplified training</a:t>
            </a:r>
            <a:endParaRPr lang="en-US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72" y="688181"/>
            <a:ext cx="6765605" cy="50742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879" y="885720"/>
            <a:ext cx="4183520" cy="313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34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Simplified training</a:t>
            </a:r>
            <a:endParaRPr lang="en-US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71" y="688181"/>
            <a:ext cx="4446904" cy="33351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453" y="688180"/>
            <a:ext cx="6573732" cy="49302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4712" y="4633295"/>
            <a:ext cx="52642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As observed, the model is able to produce </a:t>
            </a:r>
            <a:endParaRPr lang="en-US" sz="2000" dirty="0" smtClean="0"/>
          </a:p>
          <a:p>
            <a:r>
              <a:rPr lang="en-US" sz="2000" dirty="0" smtClean="0"/>
              <a:t>a </a:t>
            </a:r>
            <a:r>
              <a:rPr lang="en-US" sz="2000" dirty="0"/>
              <a:t>good approximation of the function.</a:t>
            </a:r>
          </a:p>
        </p:txBody>
      </p:sp>
    </p:spTree>
    <p:extLst>
      <p:ext uri="{BB962C8B-B14F-4D97-AF65-F5344CB8AC3E}">
        <p14:creationId xmlns:p14="http://schemas.microsoft.com/office/powerpoint/2010/main" val="3997196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8382103" cy="553998"/>
          </a:xfrm>
        </p:spPr>
        <p:txBody>
          <a:bodyPr/>
          <a:lstStyle/>
          <a:p>
            <a:pPr lvl="5"/>
            <a:r>
              <a:rPr lang="en-US" sz="3600" b="1" dirty="0" smtClean="0">
                <a:solidFill>
                  <a:schemeClr val="bg1"/>
                </a:solidFill>
                <a:latin typeface="+mj-lt"/>
              </a:rPr>
              <a:t>Estimation of obstacle configuration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347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 smtClean="0"/>
              <a:t>Patchwise</a:t>
            </a:r>
            <a:r>
              <a:rPr lang="en-US" b="0" dirty="0" smtClean="0"/>
              <a:t> training</a:t>
            </a:r>
            <a:endParaRPr lang="en-US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020" y="346074"/>
            <a:ext cx="5611020" cy="4208265"/>
          </a:xfrm>
        </p:spPr>
      </p:pic>
      <p:sp>
        <p:nvSpPr>
          <p:cNvPr id="15" name="Content Placeholder 1"/>
          <p:cNvSpPr txBox="1">
            <a:spLocks/>
          </p:cNvSpPr>
          <p:nvPr/>
        </p:nvSpPr>
        <p:spPr>
          <a:xfrm>
            <a:off x="710953" y="4548400"/>
            <a:ext cx="11277600" cy="15866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9" rtl="0" eaLnBrk="1" latinLnBrk="0" hangingPunct="1">
              <a:spcBef>
                <a:spcPts val="600"/>
              </a:spcBef>
              <a:buFont typeface="Open Sans" panose="020B0606030504020204" pitchFamily="34" charset="0"/>
              <a:buNone/>
              <a:defRPr sz="16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52000" indent="-144000" algn="l" defTabSz="914269" rtl="0" eaLnBrk="1" latinLnBrk="0" hangingPunct="1">
              <a:spcBef>
                <a:spcPts val="0"/>
              </a:spcBef>
              <a:buFont typeface="Open Sans" panose="020B0606030504020204" pitchFamily="34" charset="0"/>
              <a:buChar char="–"/>
              <a:defRPr sz="16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69" rtl="0" eaLnBrk="1" latinLnBrk="0" hangingPunct="1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marR="0" indent="0" algn="l" defTabSz="91426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52000" marR="0" indent="-252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52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96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Now </a:t>
            </a:r>
            <a:r>
              <a:rPr lang="en-US" sz="2000" b="0" dirty="0" smtClean="0"/>
              <a:t>we estimate obstacle configuration from the </a:t>
            </a:r>
            <a:r>
              <a:rPr lang="en-US" sz="2000" b="0" smtClean="0"/>
              <a:t>normalized amplitudes.</a:t>
            </a:r>
            <a:endParaRPr lang="en-US" sz="2000" b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smtClean="0"/>
              <a:t>The machine learning model is kept the same.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Loss (MSE) is calculated at each epoch</a:t>
            </a:r>
            <a:r>
              <a:rPr lang="en-US" sz="2000" b="0" dirty="0" smtClean="0"/>
              <a:t>.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94327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Simplified training</a:t>
            </a:r>
            <a:endParaRPr lang="en-US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032" y="1196420"/>
            <a:ext cx="4357440" cy="32680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753" y="1261640"/>
            <a:ext cx="4183520" cy="3137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"/>
              <p:cNvSpPr txBox="1">
                <a:spLocks/>
              </p:cNvSpPr>
              <p:nvPr/>
            </p:nvSpPr>
            <p:spPr>
              <a:xfrm>
                <a:off x="874711" y="4529720"/>
                <a:ext cx="10580688" cy="1299580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914269" rtl="0" eaLnBrk="1" latinLnBrk="0" hangingPunct="1">
                  <a:spcBef>
                    <a:spcPts val="12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269" rtl="0" eaLnBrk="1" latinLnBrk="0" hangingPunct="1">
                  <a:spcBef>
                    <a:spcPts val="600"/>
                  </a:spcBef>
                  <a:buFont typeface="Open Sans" panose="020B0606030504020204" pitchFamily="34" charset="0"/>
                  <a:buNone/>
                  <a:defRPr sz="1600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2pPr>
                <a:lvl3pPr marL="252000" indent="-252000" algn="l" defTabSz="914269" rtl="0" eaLnBrk="1" latinLnBrk="0" hangingPunct="1">
                  <a:spcBef>
                    <a:spcPts val="1200"/>
                  </a:spcBef>
                  <a:buFont typeface="Arial" panose="020B0604020202020204" pitchFamily="34" charset="0"/>
                  <a:buChar char="—"/>
                  <a:defRPr sz="16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3pPr>
                <a:lvl4pPr marL="252000" indent="-144000" algn="l" defTabSz="914269" rtl="0" eaLnBrk="1" latinLnBrk="0" hangingPunct="1">
                  <a:spcBef>
                    <a:spcPts val="0"/>
                  </a:spcBef>
                  <a:buFont typeface="Open Sans" panose="020B0606030504020204" pitchFamily="34" charset="0"/>
                  <a:buChar char="–"/>
                  <a:defRPr sz="1600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l" defTabSz="914269" rtl="0" eaLnBrk="1" latinLnBrk="0" hangingPunct="1">
                  <a:spcBef>
                    <a:spcPts val="600"/>
                  </a:spcBef>
                  <a:spcAft>
                    <a:spcPts val="0"/>
                  </a:spcAft>
                  <a:buFont typeface="Symbol" panose="05050102010706020507" pitchFamily="18" charset="2"/>
                  <a:buNone/>
                  <a:defRPr sz="1400" b="1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5pPr>
                <a:lvl6pPr marL="0" marR="0" indent="0" algn="l" defTabSz="914269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1400" b="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6pPr>
                <a:lvl7pPr marL="252000" marR="0" indent="-252000" algn="l" defTabSz="91426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—"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7pPr>
                <a:lvl8pPr marL="252000" marR="0" indent="-144000" algn="l" defTabSz="91426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Open Sans" panose="020B0606030504020204" pitchFamily="34" charset="0"/>
                  <a:buChar char="–"/>
                  <a:tabLst/>
                  <a:defRPr sz="1400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8pPr>
                <a:lvl9pPr marL="396000" marR="0" indent="-144000" algn="l" defTabSz="91426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305D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Predicted and target values</a:t>
                </a:r>
                <a:r>
                  <a:rPr kumimoji="0" lang="en-US" sz="2000" b="0" i="0" u="none" strike="noStrike" kern="1200" cap="none" spc="0" normalizeH="0" noProof="0" dirty="0" smtClean="0">
                    <a:ln>
                      <a:noFill/>
                    </a:ln>
                    <a:solidFill>
                      <a:srgbClr val="00305D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 of the </a:t>
                </a:r>
                <a:r>
                  <a:rPr kumimoji="0" lang="en-US" sz="2000" b="0" i="0" u="none" strike="noStrike" kern="1200" cap="none" spc="0" normalizeH="0" noProof="0" smtClean="0">
                    <a:ln>
                      <a:noFill/>
                    </a:ln>
                    <a:solidFill>
                      <a:srgbClr val="00305D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obstacle configuration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00305D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>
                        <a:solidFill>
                          <a:srgbClr val="00305D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0" lang="en-US" sz="2000" b="0" i="0" u="none" strike="noStrike" kern="1200" cap="none" spc="0" normalizeH="0" noProof="0" dirty="0" smtClean="0">
                    <a:ln>
                      <a:noFill/>
                    </a:ln>
                    <a:solidFill>
                      <a:srgbClr val="00305D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00305D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solidFill>
                          <a:srgbClr val="00305D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kumimoji="0" lang="en-US" sz="2000" b="0" i="0" u="none" strike="noStrike" kern="1200" cap="none" spc="0" normalizeH="0" noProof="0" dirty="0" smtClean="0">
                    <a:ln>
                      <a:noFill/>
                    </a:ln>
                    <a:solidFill>
                      <a:srgbClr val="00305D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, are compared by calculating the mean absolute percentage error</a:t>
                </a:r>
                <a:r>
                  <a:rPr kumimoji="0" 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305D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rPr>
                  <a:t>.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305D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711" y="4529720"/>
                <a:ext cx="10580688" cy="1299580"/>
              </a:xfrm>
              <a:prstGeom prst="rect">
                <a:avLst/>
              </a:prstGeom>
              <a:blipFill>
                <a:blip r:embed="rId4"/>
                <a:stretch>
                  <a:fillRect l="-1382" t="-61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591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Artificial neural networks</a:t>
            </a:r>
            <a:endParaRPr lang="en-US" b="0" dirty="0"/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 term neurons in neural networks, which is an analogy to the </a:t>
            </a:r>
            <a:r>
              <a:rPr lang="en-US" sz="2000" b="1" dirty="0"/>
              <a:t>biological neurons</a:t>
            </a:r>
            <a:r>
              <a:rPr lang="en-US" sz="2000" dirty="0"/>
              <a:t>, are presented as conceptual components for circuits that could perform computational tasks. </a:t>
            </a:r>
            <a:endParaRPr lang="en-US" sz="2000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This idea of neuron processing                                                                                             was implemented on                                                                                                                                                                                     multilayer perceptron.</a:t>
            </a:r>
            <a:endParaRPr lang="en-US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363" y="2780975"/>
            <a:ext cx="5488023" cy="3292814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4755949" y="2773680"/>
            <a:ext cx="1974715" cy="193728"/>
          </a:xfrm>
          <a:custGeom>
            <a:avLst/>
            <a:gdLst>
              <a:gd name="connsiteX0" fmla="*/ 1906621 w 1974715"/>
              <a:gd name="connsiteY0" fmla="*/ 29183 h 193728"/>
              <a:gd name="connsiteX1" fmla="*/ 1906621 w 1974715"/>
              <a:gd name="connsiteY1" fmla="*/ 29183 h 193728"/>
              <a:gd name="connsiteX2" fmla="*/ 1011676 w 1974715"/>
              <a:gd name="connsiteY2" fmla="*/ 9728 h 193728"/>
              <a:gd name="connsiteX3" fmla="*/ 885217 w 1974715"/>
              <a:gd name="connsiteY3" fmla="*/ 0 h 193728"/>
              <a:gd name="connsiteX4" fmla="*/ 155642 w 1974715"/>
              <a:gd name="connsiteY4" fmla="*/ 9728 h 193728"/>
              <a:gd name="connsiteX5" fmla="*/ 48638 w 1974715"/>
              <a:gd name="connsiteY5" fmla="*/ 29183 h 193728"/>
              <a:gd name="connsiteX6" fmla="*/ 0 w 1974715"/>
              <a:gd name="connsiteY6" fmla="*/ 97277 h 193728"/>
              <a:gd name="connsiteX7" fmla="*/ 29183 w 1974715"/>
              <a:gd name="connsiteY7" fmla="*/ 155643 h 193728"/>
              <a:gd name="connsiteX8" fmla="*/ 1322961 w 1974715"/>
              <a:gd name="connsiteY8" fmla="*/ 165371 h 193728"/>
              <a:gd name="connsiteX9" fmla="*/ 1896893 w 1974715"/>
              <a:gd name="connsiteY9" fmla="*/ 175098 h 193728"/>
              <a:gd name="connsiteX10" fmla="*/ 1974715 w 1974715"/>
              <a:gd name="connsiteY10" fmla="*/ 136188 h 193728"/>
              <a:gd name="connsiteX11" fmla="*/ 1964987 w 1974715"/>
              <a:gd name="connsiteY11" fmla="*/ 48639 h 193728"/>
              <a:gd name="connsiteX12" fmla="*/ 1945532 w 1974715"/>
              <a:gd name="connsiteY12" fmla="*/ 29183 h 193728"/>
              <a:gd name="connsiteX13" fmla="*/ 1906621 w 1974715"/>
              <a:gd name="connsiteY13" fmla="*/ 29183 h 193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74715" h="193728">
                <a:moveTo>
                  <a:pt x="1906621" y="29183"/>
                </a:moveTo>
                <a:lnTo>
                  <a:pt x="1906621" y="29183"/>
                </a:lnTo>
                <a:cubicBezTo>
                  <a:pt x="1542682" y="-11252"/>
                  <a:pt x="1929870" y="28858"/>
                  <a:pt x="1011676" y="9728"/>
                </a:cubicBezTo>
                <a:cubicBezTo>
                  <a:pt x="969408" y="8847"/>
                  <a:pt x="927370" y="3243"/>
                  <a:pt x="885217" y="0"/>
                </a:cubicBezTo>
                <a:lnTo>
                  <a:pt x="155642" y="9728"/>
                </a:lnTo>
                <a:cubicBezTo>
                  <a:pt x="141450" y="10078"/>
                  <a:pt x="65916" y="25728"/>
                  <a:pt x="48638" y="29183"/>
                </a:cubicBezTo>
                <a:cubicBezTo>
                  <a:pt x="2476" y="75345"/>
                  <a:pt x="15527" y="50692"/>
                  <a:pt x="0" y="97277"/>
                </a:cubicBezTo>
                <a:cubicBezTo>
                  <a:pt x="1593" y="103651"/>
                  <a:pt x="7379" y="155158"/>
                  <a:pt x="29183" y="155643"/>
                </a:cubicBezTo>
                <a:cubicBezTo>
                  <a:pt x="460348" y="165224"/>
                  <a:pt x="891702" y="162128"/>
                  <a:pt x="1322961" y="165371"/>
                </a:cubicBezTo>
                <a:cubicBezTo>
                  <a:pt x="1576070" y="215992"/>
                  <a:pt x="1387177" y="185501"/>
                  <a:pt x="1896893" y="175098"/>
                </a:cubicBezTo>
                <a:cubicBezTo>
                  <a:pt x="1963960" y="152743"/>
                  <a:pt x="1940758" y="170144"/>
                  <a:pt x="1974715" y="136188"/>
                </a:cubicBezTo>
                <a:cubicBezTo>
                  <a:pt x="1971472" y="107005"/>
                  <a:pt x="1972713" y="76967"/>
                  <a:pt x="1964987" y="48639"/>
                </a:cubicBezTo>
                <a:cubicBezTo>
                  <a:pt x="1962574" y="39791"/>
                  <a:pt x="1953396" y="33902"/>
                  <a:pt x="1945532" y="29183"/>
                </a:cubicBezTo>
                <a:cubicBezTo>
                  <a:pt x="1936739" y="23907"/>
                  <a:pt x="1913106" y="29183"/>
                  <a:pt x="1906621" y="2918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7201077" y="3951585"/>
            <a:ext cx="689610" cy="198154"/>
          </a:xfrm>
          <a:custGeom>
            <a:avLst/>
            <a:gdLst>
              <a:gd name="connsiteX0" fmla="*/ 689610 w 689610"/>
              <a:gd name="connsiteY0" fmla="*/ 49564 h 198154"/>
              <a:gd name="connsiteX1" fmla="*/ 689610 w 689610"/>
              <a:gd name="connsiteY1" fmla="*/ 49564 h 198154"/>
              <a:gd name="connsiteX2" fmla="*/ 87630 w 689610"/>
              <a:gd name="connsiteY2" fmla="*/ 34 h 198154"/>
              <a:gd name="connsiteX3" fmla="*/ 64770 w 689610"/>
              <a:gd name="connsiteY3" fmla="*/ 11464 h 198154"/>
              <a:gd name="connsiteX4" fmla="*/ 41910 w 689610"/>
              <a:gd name="connsiteY4" fmla="*/ 19084 h 198154"/>
              <a:gd name="connsiteX5" fmla="*/ 34290 w 689610"/>
              <a:gd name="connsiteY5" fmla="*/ 30514 h 198154"/>
              <a:gd name="connsiteX6" fmla="*/ 15240 w 689610"/>
              <a:gd name="connsiteY6" fmla="*/ 45754 h 198154"/>
              <a:gd name="connsiteX7" fmla="*/ 3810 w 689610"/>
              <a:gd name="connsiteY7" fmla="*/ 80044 h 198154"/>
              <a:gd name="connsiteX8" fmla="*/ 0 w 689610"/>
              <a:gd name="connsiteY8" fmla="*/ 91474 h 198154"/>
              <a:gd name="connsiteX9" fmla="*/ 11430 w 689610"/>
              <a:gd name="connsiteY9" fmla="*/ 137194 h 198154"/>
              <a:gd name="connsiteX10" fmla="*/ 22860 w 689610"/>
              <a:gd name="connsiteY10" fmla="*/ 144814 h 198154"/>
              <a:gd name="connsiteX11" fmla="*/ 34290 w 689610"/>
              <a:gd name="connsiteY11" fmla="*/ 156244 h 198154"/>
              <a:gd name="connsiteX12" fmla="*/ 45720 w 689610"/>
              <a:gd name="connsiteY12" fmla="*/ 160054 h 198154"/>
              <a:gd name="connsiteX13" fmla="*/ 60960 w 689610"/>
              <a:gd name="connsiteY13" fmla="*/ 167674 h 198154"/>
              <a:gd name="connsiteX14" fmla="*/ 83820 w 689610"/>
              <a:gd name="connsiteY14" fmla="*/ 175294 h 198154"/>
              <a:gd name="connsiteX15" fmla="*/ 95250 w 689610"/>
              <a:gd name="connsiteY15" fmla="*/ 182914 h 198154"/>
              <a:gd name="connsiteX16" fmla="*/ 148590 w 689610"/>
              <a:gd name="connsiteY16" fmla="*/ 190534 h 198154"/>
              <a:gd name="connsiteX17" fmla="*/ 228600 w 689610"/>
              <a:gd name="connsiteY17" fmla="*/ 198154 h 198154"/>
              <a:gd name="connsiteX18" fmla="*/ 621030 w 689610"/>
              <a:gd name="connsiteY18" fmla="*/ 194344 h 198154"/>
              <a:gd name="connsiteX19" fmla="*/ 643890 w 689610"/>
              <a:gd name="connsiteY19" fmla="*/ 182914 h 198154"/>
              <a:gd name="connsiteX20" fmla="*/ 651510 w 689610"/>
              <a:gd name="connsiteY20" fmla="*/ 171484 h 198154"/>
              <a:gd name="connsiteX21" fmla="*/ 670560 w 689610"/>
              <a:gd name="connsiteY21" fmla="*/ 156244 h 198154"/>
              <a:gd name="connsiteX22" fmla="*/ 674370 w 689610"/>
              <a:gd name="connsiteY22" fmla="*/ 141004 h 198154"/>
              <a:gd name="connsiteX23" fmla="*/ 689610 w 689610"/>
              <a:gd name="connsiteY23" fmla="*/ 106714 h 198154"/>
              <a:gd name="connsiteX24" fmla="*/ 689610 w 689610"/>
              <a:gd name="connsiteY24" fmla="*/ 49564 h 198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89610" h="198154">
                <a:moveTo>
                  <a:pt x="689610" y="49564"/>
                </a:moveTo>
                <a:lnTo>
                  <a:pt x="689610" y="49564"/>
                </a:lnTo>
                <a:lnTo>
                  <a:pt x="87630" y="34"/>
                </a:lnTo>
                <a:cubicBezTo>
                  <a:pt x="78705" y="-631"/>
                  <a:pt x="71732" y="8370"/>
                  <a:pt x="64770" y="11464"/>
                </a:cubicBezTo>
                <a:cubicBezTo>
                  <a:pt x="57430" y="14726"/>
                  <a:pt x="41910" y="19084"/>
                  <a:pt x="41910" y="19084"/>
                </a:cubicBezTo>
                <a:cubicBezTo>
                  <a:pt x="39370" y="22894"/>
                  <a:pt x="37866" y="27653"/>
                  <a:pt x="34290" y="30514"/>
                </a:cubicBezTo>
                <a:cubicBezTo>
                  <a:pt x="17907" y="43621"/>
                  <a:pt x="25782" y="22034"/>
                  <a:pt x="15240" y="45754"/>
                </a:cubicBezTo>
                <a:lnTo>
                  <a:pt x="3810" y="80044"/>
                </a:lnTo>
                <a:lnTo>
                  <a:pt x="0" y="91474"/>
                </a:lnTo>
                <a:cubicBezTo>
                  <a:pt x="896" y="96852"/>
                  <a:pt x="5770" y="133420"/>
                  <a:pt x="11430" y="137194"/>
                </a:cubicBezTo>
                <a:cubicBezTo>
                  <a:pt x="15240" y="139734"/>
                  <a:pt x="19342" y="141883"/>
                  <a:pt x="22860" y="144814"/>
                </a:cubicBezTo>
                <a:cubicBezTo>
                  <a:pt x="26999" y="148263"/>
                  <a:pt x="29807" y="153255"/>
                  <a:pt x="34290" y="156244"/>
                </a:cubicBezTo>
                <a:cubicBezTo>
                  <a:pt x="37632" y="158472"/>
                  <a:pt x="42029" y="158472"/>
                  <a:pt x="45720" y="160054"/>
                </a:cubicBezTo>
                <a:cubicBezTo>
                  <a:pt x="50940" y="162291"/>
                  <a:pt x="55687" y="165565"/>
                  <a:pt x="60960" y="167674"/>
                </a:cubicBezTo>
                <a:cubicBezTo>
                  <a:pt x="68418" y="170657"/>
                  <a:pt x="77137" y="170839"/>
                  <a:pt x="83820" y="175294"/>
                </a:cubicBezTo>
                <a:cubicBezTo>
                  <a:pt x="87630" y="177834"/>
                  <a:pt x="90793" y="181865"/>
                  <a:pt x="95250" y="182914"/>
                </a:cubicBezTo>
                <a:cubicBezTo>
                  <a:pt x="112733" y="187028"/>
                  <a:pt x="130739" y="188551"/>
                  <a:pt x="148590" y="190534"/>
                </a:cubicBezTo>
                <a:cubicBezTo>
                  <a:pt x="198079" y="196033"/>
                  <a:pt x="171419" y="193389"/>
                  <a:pt x="228600" y="198154"/>
                </a:cubicBezTo>
                <a:lnTo>
                  <a:pt x="621030" y="194344"/>
                </a:lnTo>
                <a:cubicBezTo>
                  <a:pt x="629147" y="194191"/>
                  <a:pt x="637849" y="186941"/>
                  <a:pt x="643890" y="182914"/>
                </a:cubicBezTo>
                <a:cubicBezTo>
                  <a:pt x="646430" y="179104"/>
                  <a:pt x="647934" y="174345"/>
                  <a:pt x="651510" y="171484"/>
                </a:cubicBezTo>
                <a:cubicBezTo>
                  <a:pt x="677800" y="150452"/>
                  <a:pt x="648722" y="189001"/>
                  <a:pt x="670560" y="156244"/>
                </a:cubicBezTo>
                <a:cubicBezTo>
                  <a:pt x="671830" y="151164"/>
                  <a:pt x="672307" y="145817"/>
                  <a:pt x="674370" y="141004"/>
                </a:cubicBezTo>
                <a:cubicBezTo>
                  <a:pt x="681276" y="124890"/>
                  <a:pt x="689610" y="130411"/>
                  <a:pt x="689610" y="106714"/>
                </a:cubicBezTo>
                <a:lnTo>
                  <a:pt x="689610" y="4956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5378542" y="4164979"/>
            <a:ext cx="558550" cy="148590"/>
          </a:xfrm>
          <a:custGeom>
            <a:avLst/>
            <a:gdLst>
              <a:gd name="connsiteX0" fmla="*/ 20405 w 558550"/>
              <a:gd name="connsiteY0" fmla="*/ 0 h 148590"/>
              <a:gd name="connsiteX1" fmla="*/ 20405 w 558550"/>
              <a:gd name="connsiteY1" fmla="*/ 0 h 148590"/>
              <a:gd name="connsiteX2" fmla="*/ 386165 w 558550"/>
              <a:gd name="connsiteY2" fmla="*/ 11430 h 148590"/>
              <a:gd name="connsiteX3" fmla="*/ 412835 w 558550"/>
              <a:gd name="connsiteY3" fmla="*/ 7620 h 148590"/>
              <a:gd name="connsiteX4" fmla="*/ 481415 w 558550"/>
              <a:gd name="connsiteY4" fmla="*/ 11430 h 148590"/>
              <a:gd name="connsiteX5" fmla="*/ 492845 w 558550"/>
              <a:gd name="connsiteY5" fmla="*/ 15240 h 148590"/>
              <a:gd name="connsiteX6" fmla="*/ 508085 w 558550"/>
              <a:gd name="connsiteY6" fmla="*/ 19050 h 148590"/>
              <a:gd name="connsiteX7" fmla="*/ 530945 w 558550"/>
              <a:gd name="connsiteY7" fmla="*/ 26670 h 148590"/>
              <a:gd name="connsiteX8" fmla="*/ 553805 w 558550"/>
              <a:gd name="connsiteY8" fmla="*/ 41910 h 148590"/>
              <a:gd name="connsiteX9" fmla="*/ 553805 w 558550"/>
              <a:gd name="connsiteY9" fmla="*/ 87630 h 148590"/>
              <a:gd name="connsiteX10" fmla="*/ 534755 w 558550"/>
              <a:gd name="connsiteY10" fmla="*/ 121920 h 148590"/>
              <a:gd name="connsiteX11" fmla="*/ 523325 w 558550"/>
              <a:gd name="connsiteY11" fmla="*/ 125730 h 148590"/>
              <a:gd name="connsiteX12" fmla="*/ 511895 w 558550"/>
              <a:gd name="connsiteY12" fmla="*/ 133350 h 148590"/>
              <a:gd name="connsiteX13" fmla="*/ 481415 w 558550"/>
              <a:gd name="connsiteY13" fmla="*/ 140970 h 148590"/>
              <a:gd name="connsiteX14" fmla="*/ 447125 w 558550"/>
              <a:gd name="connsiteY14" fmla="*/ 148590 h 148590"/>
              <a:gd name="connsiteX15" fmla="*/ 298535 w 558550"/>
              <a:gd name="connsiteY15" fmla="*/ 144780 h 148590"/>
              <a:gd name="connsiteX16" fmla="*/ 249005 w 558550"/>
              <a:gd name="connsiteY16" fmla="*/ 137160 h 148590"/>
              <a:gd name="connsiteX17" fmla="*/ 172805 w 558550"/>
              <a:gd name="connsiteY17" fmla="*/ 129540 h 148590"/>
              <a:gd name="connsiteX18" fmla="*/ 157565 w 558550"/>
              <a:gd name="connsiteY18" fmla="*/ 125730 h 148590"/>
              <a:gd name="connsiteX19" fmla="*/ 115655 w 558550"/>
              <a:gd name="connsiteY19" fmla="*/ 114300 h 148590"/>
              <a:gd name="connsiteX20" fmla="*/ 58505 w 558550"/>
              <a:gd name="connsiteY20" fmla="*/ 106680 h 148590"/>
              <a:gd name="connsiteX21" fmla="*/ 39455 w 558550"/>
              <a:gd name="connsiteY21" fmla="*/ 102870 h 148590"/>
              <a:gd name="connsiteX22" fmla="*/ 16595 w 558550"/>
              <a:gd name="connsiteY22" fmla="*/ 95250 h 148590"/>
              <a:gd name="connsiteX23" fmla="*/ 5165 w 558550"/>
              <a:gd name="connsiteY23" fmla="*/ 30480 h 148590"/>
              <a:gd name="connsiteX24" fmla="*/ 16595 w 558550"/>
              <a:gd name="connsiteY24" fmla="*/ 7620 h 148590"/>
              <a:gd name="connsiteX25" fmla="*/ 20405 w 558550"/>
              <a:gd name="connsiteY25" fmla="*/ 0 h 14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58550" h="148590">
                <a:moveTo>
                  <a:pt x="20405" y="0"/>
                </a:moveTo>
                <a:lnTo>
                  <a:pt x="20405" y="0"/>
                </a:lnTo>
                <a:cubicBezTo>
                  <a:pt x="235211" y="14086"/>
                  <a:pt x="210709" y="19785"/>
                  <a:pt x="386165" y="11430"/>
                </a:cubicBezTo>
                <a:cubicBezTo>
                  <a:pt x="395135" y="11003"/>
                  <a:pt x="403945" y="8890"/>
                  <a:pt x="412835" y="7620"/>
                </a:cubicBezTo>
                <a:cubicBezTo>
                  <a:pt x="435695" y="8890"/>
                  <a:pt x="458623" y="9259"/>
                  <a:pt x="481415" y="11430"/>
                </a:cubicBezTo>
                <a:cubicBezTo>
                  <a:pt x="485413" y="11811"/>
                  <a:pt x="488983" y="14137"/>
                  <a:pt x="492845" y="15240"/>
                </a:cubicBezTo>
                <a:cubicBezTo>
                  <a:pt x="497880" y="16679"/>
                  <a:pt x="503069" y="17545"/>
                  <a:pt x="508085" y="19050"/>
                </a:cubicBezTo>
                <a:cubicBezTo>
                  <a:pt x="515778" y="21358"/>
                  <a:pt x="524262" y="22215"/>
                  <a:pt x="530945" y="26670"/>
                </a:cubicBezTo>
                <a:lnTo>
                  <a:pt x="553805" y="41910"/>
                </a:lnTo>
                <a:cubicBezTo>
                  <a:pt x="560757" y="62765"/>
                  <a:pt x="559476" y="53602"/>
                  <a:pt x="553805" y="87630"/>
                </a:cubicBezTo>
                <a:cubicBezTo>
                  <a:pt x="552226" y="97102"/>
                  <a:pt x="540531" y="119995"/>
                  <a:pt x="534755" y="121920"/>
                </a:cubicBezTo>
                <a:cubicBezTo>
                  <a:pt x="530945" y="123190"/>
                  <a:pt x="526917" y="123934"/>
                  <a:pt x="523325" y="125730"/>
                </a:cubicBezTo>
                <a:cubicBezTo>
                  <a:pt x="519229" y="127778"/>
                  <a:pt x="515991" y="131302"/>
                  <a:pt x="511895" y="133350"/>
                </a:cubicBezTo>
                <a:cubicBezTo>
                  <a:pt x="503725" y="137435"/>
                  <a:pt x="489240" y="139231"/>
                  <a:pt x="481415" y="140970"/>
                </a:cubicBezTo>
                <a:cubicBezTo>
                  <a:pt x="432990" y="151731"/>
                  <a:pt x="504580" y="137099"/>
                  <a:pt x="447125" y="148590"/>
                </a:cubicBezTo>
                <a:lnTo>
                  <a:pt x="298535" y="144780"/>
                </a:lnTo>
                <a:cubicBezTo>
                  <a:pt x="269895" y="143561"/>
                  <a:pt x="272868" y="140831"/>
                  <a:pt x="249005" y="137160"/>
                </a:cubicBezTo>
                <a:cubicBezTo>
                  <a:pt x="222027" y="133010"/>
                  <a:pt x="200833" y="131876"/>
                  <a:pt x="172805" y="129540"/>
                </a:cubicBezTo>
                <a:cubicBezTo>
                  <a:pt x="167725" y="128270"/>
                  <a:pt x="162600" y="127169"/>
                  <a:pt x="157565" y="125730"/>
                </a:cubicBezTo>
                <a:cubicBezTo>
                  <a:pt x="140122" y="120746"/>
                  <a:pt x="139802" y="117318"/>
                  <a:pt x="115655" y="114300"/>
                </a:cubicBezTo>
                <a:cubicBezTo>
                  <a:pt x="100244" y="112374"/>
                  <a:pt x="74279" y="109309"/>
                  <a:pt x="58505" y="106680"/>
                </a:cubicBezTo>
                <a:cubicBezTo>
                  <a:pt x="52117" y="105615"/>
                  <a:pt x="45703" y="104574"/>
                  <a:pt x="39455" y="102870"/>
                </a:cubicBezTo>
                <a:cubicBezTo>
                  <a:pt x="31706" y="100757"/>
                  <a:pt x="16595" y="95250"/>
                  <a:pt x="16595" y="95250"/>
                </a:cubicBezTo>
                <a:cubicBezTo>
                  <a:pt x="-5001" y="62856"/>
                  <a:pt x="-1657" y="78236"/>
                  <a:pt x="5165" y="30480"/>
                </a:cubicBezTo>
                <a:cubicBezTo>
                  <a:pt x="6198" y="23250"/>
                  <a:pt x="11565" y="12650"/>
                  <a:pt x="16595" y="7620"/>
                </a:cubicBezTo>
                <a:cubicBezTo>
                  <a:pt x="19833" y="4382"/>
                  <a:pt x="19770" y="1270"/>
                  <a:pt x="20405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6877227" y="5010799"/>
            <a:ext cx="407670" cy="175260"/>
          </a:xfrm>
          <a:custGeom>
            <a:avLst/>
            <a:gdLst>
              <a:gd name="connsiteX0" fmla="*/ 407670 w 407670"/>
              <a:gd name="connsiteY0" fmla="*/ 91440 h 175260"/>
              <a:gd name="connsiteX1" fmla="*/ 407670 w 407670"/>
              <a:gd name="connsiteY1" fmla="*/ 91440 h 175260"/>
              <a:gd name="connsiteX2" fmla="*/ 129540 w 407670"/>
              <a:gd name="connsiteY2" fmla="*/ 3810 h 175260"/>
              <a:gd name="connsiteX3" fmla="*/ 114300 w 407670"/>
              <a:gd name="connsiteY3" fmla="*/ 0 h 175260"/>
              <a:gd name="connsiteX4" fmla="*/ 45720 w 407670"/>
              <a:gd name="connsiteY4" fmla="*/ 3810 h 175260"/>
              <a:gd name="connsiteX5" fmla="*/ 11430 w 407670"/>
              <a:gd name="connsiteY5" fmla="*/ 19050 h 175260"/>
              <a:gd name="connsiteX6" fmla="*/ 3810 w 407670"/>
              <a:gd name="connsiteY6" fmla="*/ 41910 h 175260"/>
              <a:gd name="connsiteX7" fmla="*/ 0 w 407670"/>
              <a:gd name="connsiteY7" fmla="*/ 53340 h 175260"/>
              <a:gd name="connsiteX8" fmla="*/ 3810 w 407670"/>
              <a:gd name="connsiteY8" fmla="*/ 121920 h 175260"/>
              <a:gd name="connsiteX9" fmla="*/ 7620 w 407670"/>
              <a:gd name="connsiteY9" fmla="*/ 133350 h 175260"/>
              <a:gd name="connsiteX10" fmla="*/ 30480 w 407670"/>
              <a:gd name="connsiteY10" fmla="*/ 148590 h 175260"/>
              <a:gd name="connsiteX11" fmla="*/ 57150 w 407670"/>
              <a:gd name="connsiteY11" fmla="*/ 156210 h 175260"/>
              <a:gd name="connsiteX12" fmla="*/ 76200 w 407670"/>
              <a:gd name="connsiteY12" fmla="*/ 160020 h 175260"/>
              <a:gd name="connsiteX13" fmla="*/ 91440 w 407670"/>
              <a:gd name="connsiteY13" fmla="*/ 163830 h 175260"/>
              <a:gd name="connsiteX14" fmla="*/ 144780 w 407670"/>
              <a:gd name="connsiteY14" fmla="*/ 171450 h 175260"/>
              <a:gd name="connsiteX15" fmla="*/ 167640 w 407670"/>
              <a:gd name="connsiteY15" fmla="*/ 175260 h 175260"/>
              <a:gd name="connsiteX16" fmla="*/ 278130 w 407670"/>
              <a:gd name="connsiteY16" fmla="*/ 171450 h 175260"/>
              <a:gd name="connsiteX17" fmla="*/ 289560 w 407670"/>
              <a:gd name="connsiteY17" fmla="*/ 167640 h 175260"/>
              <a:gd name="connsiteX18" fmla="*/ 308610 w 407670"/>
              <a:gd name="connsiteY18" fmla="*/ 163830 h 175260"/>
              <a:gd name="connsiteX19" fmla="*/ 323850 w 407670"/>
              <a:gd name="connsiteY19" fmla="*/ 160020 h 175260"/>
              <a:gd name="connsiteX20" fmla="*/ 361950 w 407670"/>
              <a:gd name="connsiteY20" fmla="*/ 148590 h 175260"/>
              <a:gd name="connsiteX21" fmla="*/ 384810 w 407670"/>
              <a:gd name="connsiteY21" fmla="*/ 140970 h 175260"/>
              <a:gd name="connsiteX22" fmla="*/ 403860 w 407670"/>
              <a:gd name="connsiteY22" fmla="*/ 118110 h 175260"/>
              <a:gd name="connsiteX23" fmla="*/ 407670 w 407670"/>
              <a:gd name="connsiteY23" fmla="*/ 91440 h 17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07670" h="175260">
                <a:moveTo>
                  <a:pt x="407670" y="91440"/>
                </a:moveTo>
                <a:lnTo>
                  <a:pt x="407670" y="91440"/>
                </a:lnTo>
                <a:lnTo>
                  <a:pt x="129540" y="3810"/>
                </a:lnTo>
                <a:cubicBezTo>
                  <a:pt x="124541" y="2252"/>
                  <a:pt x="119536" y="0"/>
                  <a:pt x="114300" y="0"/>
                </a:cubicBezTo>
                <a:cubicBezTo>
                  <a:pt x="91405" y="0"/>
                  <a:pt x="68580" y="2540"/>
                  <a:pt x="45720" y="3810"/>
                </a:cubicBezTo>
                <a:cubicBezTo>
                  <a:pt x="18516" y="12878"/>
                  <a:pt x="29543" y="6975"/>
                  <a:pt x="11430" y="19050"/>
                </a:cubicBezTo>
                <a:lnTo>
                  <a:pt x="3810" y="41910"/>
                </a:lnTo>
                <a:lnTo>
                  <a:pt x="0" y="53340"/>
                </a:lnTo>
                <a:cubicBezTo>
                  <a:pt x="1270" y="76200"/>
                  <a:pt x="1639" y="99128"/>
                  <a:pt x="3810" y="121920"/>
                </a:cubicBezTo>
                <a:cubicBezTo>
                  <a:pt x="4191" y="125918"/>
                  <a:pt x="4780" y="130510"/>
                  <a:pt x="7620" y="133350"/>
                </a:cubicBezTo>
                <a:cubicBezTo>
                  <a:pt x="14096" y="139826"/>
                  <a:pt x="21792" y="145694"/>
                  <a:pt x="30480" y="148590"/>
                </a:cubicBezTo>
                <a:cubicBezTo>
                  <a:pt x="43208" y="152833"/>
                  <a:pt x="42798" y="153021"/>
                  <a:pt x="57150" y="156210"/>
                </a:cubicBezTo>
                <a:cubicBezTo>
                  <a:pt x="63472" y="157615"/>
                  <a:pt x="69878" y="158615"/>
                  <a:pt x="76200" y="160020"/>
                </a:cubicBezTo>
                <a:cubicBezTo>
                  <a:pt x="81312" y="161156"/>
                  <a:pt x="86275" y="162969"/>
                  <a:pt x="91440" y="163830"/>
                </a:cubicBezTo>
                <a:cubicBezTo>
                  <a:pt x="109156" y="166783"/>
                  <a:pt x="127064" y="168497"/>
                  <a:pt x="144780" y="171450"/>
                </a:cubicBezTo>
                <a:lnTo>
                  <a:pt x="167640" y="175260"/>
                </a:lnTo>
                <a:cubicBezTo>
                  <a:pt x="204470" y="173990"/>
                  <a:pt x="241350" y="173749"/>
                  <a:pt x="278130" y="171450"/>
                </a:cubicBezTo>
                <a:cubicBezTo>
                  <a:pt x="282138" y="171199"/>
                  <a:pt x="285664" y="168614"/>
                  <a:pt x="289560" y="167640"/>
                </a:cubicBezTo>
                <a:cubicBezTo>
                  <a:pt x="295842" y="166069"/>
                  <a:pt x="302288" y="165235"/>
                  <a:pt x="308610" y="163830"/>
                </a:cubicBezTo>
                <a:cubicBezTo>
                  <a:pt x="313722" y="162694"/>
                  <a:pt x="318770" y="161290"/>
                  <a:pt x="323850" y="160020"/>
                </a:cubicBezTo>
                <a:cubicBezTo>
                  <a:pt x="345961" y="145279"/>
                  <a:pt x="324454" y="157243"/>
                  <a:pt x="361950" y="148590"/>
                </a:cubicBezTo>
                <a:cubicBezTo>
                  <a:pt x="369776" y="146784"/>
                  <a:pt x="384810" y="140970"/>
                  <a:pt x="384810" y="140970"/>
                </a:cubicBezTo>
                <a:cubicBezTo>
                  <a:pt x="393236" y="132544"/>
                  <a:pt x="398556" y="128719"/>
                  <a:pt x="403860" y="118110"/>
                </a:cubicBezTo>
                <a:cubicBezTo>
                  <a:pt x="405656" y="114518"/>
                  <a:pt x="407670" y="106680"/>
                  <a:pt x="407670" y="9144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7616367" y="4873601"/>
            <a:ext cx="1943100" cy="487718"/>
          </a:xfrm>
          <a:custGeom>
            <a:avLst/>
            <a:gdLst>
              <a:gd name="connsiteX0" fmla="*/ 777240 w 1943100"/>
              <a:gd name="connsiteY0" fmla="*/ 53378 h 487718"/>
              <a:gd name="connsiteX1" fmla="*/ 777240 w 1943100"/>
              <a:gd name="connsiteY1" fmla="*/ 53378 h 487718"/>
              <a:gd name="connsiteX2" fmla="*/ 171450 w 1943100"/>
              <a:gd name="connsiteY2" fmla="*/ 38 h 487718"/>
              <a:gd name="connsiteX3" fmla="*/ 148590 w 1943100"/>
              <a:gd name="connsiteY3" fmla="*/ 7658 h 487718"/>
              <a:gd name="connsiteX4" fmla="*/ 118110 w 1943100"/>
              <a:gd name="connsiteY4" fmla="*/ 15278 h 487718"/>
              <a:gd name="connsiteX5" fmla="*/ 91440 w 1943100"/>
              <a:gd name="connsiteY5" fmla="*/ 22898 h 487718"/>
              <a:gd name="connsiteX6" fmla="*/ 57150 w 1943100"/>
              <a:gd name="connsiteY6" fmla="*/ 53378 h 487718"/>
              <a:gd name="connsiteX7" fmla="*/ 41910 w 1943100"/>
              <a:gd name="connsiteY7" fmla="*/ 64808 h 487718"/>
              <a:gd name="connsiteX8" fmla="*/ 22860 w 1943100"/>
              <a:gd name="connsiteY8" fmla="*/ 99098 h 487718"/>
              <a:gd name="connsiteX9" fmla="*/ 15240 w 1943100"/>
              <a:gd name="connsiteY9" fmla="*/ 110528 h 487718"/>
              <a:gd name="connsiteX10" fmla="*/ 7620 w 1943100"/>
              <a:gd name="connsiteY10" fmla="*/ 141008 h 487718"/>
              <a:gd name="connsiteX11" fmla="*/ 0 w 1943100"/>
              <a:gd name="connsiteY11" fmla="*/ 163868 h 487718"/>
              <a:gd name="connsiteX12" fmla="*/ 7620 w 1943100"/>
              <a:gd name="connsiteY12" fmla="*/ 262928 h 487718"/>
              <a:gd name="connsiteX13" fmla="*/ 15240 w 1943100"/>
              <a:gd name="connsiteY13" fmla="*/ 285788 h 487718"/>
              <a:gd name="connsiteX14" fmla="*/ 26670 w 1943100"/>
              <a:gd name="connsiteY14" fmla="*/ 323888 h 487718"/>
              <a:gd name="connsiteX15" fmla="*/ 30480 w 1943100"/>
              <a:gd name="connsiteY15" fmla="*/ 335318 h 487718"/>
              <a:gd name="connsiteX16" fmla="*/ 38100 w 1943100"/>
              <a:gd name="connsiteY16" fmla="*/ 346748 h 487718"/>
              <a:gd name="connsiteX17" fmla="*/ 41910 w 1943100"/>
              <a:gd name="connsiteY17" fmla="*/ 361988 h 487718"/>
              <a:gd name="connsiteX18" fmla="*/ 80010 w 1943100"/>
              <a:gd name="connsiteY18" fmla="*/ 400088 h 487718"/>
              <a:gd name="connsiteX19" fmla="*/ 91440 w 1943100"/>
              <a:gd name="connsiteY19" fmla="*/ 407708 h 487718"/>
              <a:gd name="connsiteX20" fmla="*/ 114300 w 1943100"/>
              <a:gd name="connsiteY20" fmla="*/ 415328 h 487718"/>
              <a:gd name="connsiteX21" fmla="*/ 125730 w 1943100"/>
              <a:gd name="connsiteY21" fmla="*/ 419138 h 487718"/>
              <a:gd name="connsiteX22" fmla="*/ 179070 w 1943100"/>
              <a:gd name="connsiteY22" fmla="*/ 411518 h 487718"/>
              <a:gd name="connsiteX23" fmla="*/ 190500 w 1943100"/>
              <a:gd name="connsiteY23" fmla="*/ 407708 h 487718"/>
              <a:gd name="connsiteX24" fmla="*/ 224790 w 1943100"/>
              <a:gd name="connsiteY24" fmla="*/ 400088 h 487718"/>
              <a:gd name="connsiteX25" fmla="*/ 236220 w 1943100"/>
              <a:gd name="connsiteY25" fmla="*/ 396278 h 487718"/>
              <a:gd name="connsiteX26" fmla="*/ 251460 w 1943100"/>
              <a:gd name="connsiteY26" fmla="*/ 392468 h 487718"/>
              <a:gd name="connsiteX27" fmla="*/ 262890 w 1943100"/>
              <a:gd name="connsiteY27" fmla="*/ 388658 h 487718"/>
              <a:gd name="connsiteX28" fmla="*/ 278130 w 1943100"/>
              <a:gd name="connsiteY28" fmla="*/ 384848 h 487718"/>
              <a:gd name="connsiteX29" fmla="*/ 289560 w 1943100"/>
              <a:gd name="connsiteY29" fmla="*/ 381038 h 487718"/>
              <a:gd name="connsiteX30" fmla="*/ 331470 w 1943100"/>
              <a:gd name="connsiteY30" fmla="*/ 373418 h 487718"/>
              <a:gd name="connsiteX31" fmla="*/ 361950 w 1943100"/>
              <a:gd name="connsiteY31" fmla="*/ 369608 h 487718"/>
              <a:gd name="connsiteX32" fmla="*/ 381000 w 1943100"/>
              <a:gd name="connsiteY32" fmla="*/ 365798 h 487718"/>
              <a:gd name="connsiteX33" fmla="*/ 441960 w 1943100"/>
              <a:gd name="connsiteY33" fmla="*/ 361988 h 487718"/>
              <a:gd name="connsiteX34" fmla="*/ 609600 w 1943100"/>
              <a:gd name="connsiteY34" fmla="*/ 365798 h 487718"/>
              <a:gd name="connsiteX35" fmla="*/ 636270 w 1943100"/>
              <a:gd name="connsiteY35" fmla="*/ 369608 h 487718"/>
              <a:gd name="connsiteX36" fmla="*/ 731520 w 1943100"/>
              <a:gd name="connsiteY36" fmla="*/ 373418 h 487718"/>
              <a:gd name="connsiteX37" fmla="*/ 788670 w 1943100"/>
              <a:gd name="connsiteY37" fmla="*/ 381038 h 487718"/>
              <a:gd name="connsiteX38" fmla="*/ 811530 w 1943100"/>
              <a:gd name="connsiteY38" fmla="*/ 388658 h 487718"/>
              <a:gd name="connsiteX39" fmla="*/ 822960 w 1943100"/>
              <a:gd name="connsiteY39" fmla="*/ 392468 h 487718"/>
              <a:gd name="connsiteX40" fmla="*/ 864870 w 1943100"/>
              <a:gd name="connsiteY40" fmla="*/ 403898 h 487718"/>
              <a:gd name="connsiteX41" fmla="*/ 876300 w 1943100"/>
              <a:gd name="connsiteY41" fmla="*/ 407708 h 487718"/>
              <a:gd name="connsiteX42" fmla="*/ 887730 w 1943100"/>
              <a:gd name="connsiteY42" fmla="*/ 411518 h 487718"/>
              <a:gd name="connsiteX43" fmla="*/ 914400 w 1943100"/>
              <a:gd name="connsiteY43" fmla="*/ 426758 h 487718"/>
              <a:gd name="connsiteX44" fmla="*/ 948690 w 1943100"/>
              <a:gd name="connsiteY44" fmla="*/ 438188 h 487718"/>
              <a:gd name="connsiteX45" fmla="*/ 960120 w 1943100"/>
              <a:gd name="connsiteY45" fmla="*/ 441998 h 487718"/>
              <a:gd name="connsiteX46" fmla="*/ 994410 w 1943100"/>
              <a:gd name="connsiteY46" fmla="*/ 449618 h 487718"/>
              <a:gd name="connsiteX47" fmla="*/ 1173480 w 1943100"/>
              <a:gd name="connsiteY47" fmla="*/ 445808 h 487718"/>
              <a:gd name="connsiteX48" fmla="*/ 1211580 w 1943100"/>
              <a:gd name="connsiteY48" fmla="*/ 441998 h 487718"/>
              <a:gd name="connsiteX49" fmla="*/ 1417320 w 1943100"/>
              <a:gd name="connsiteY49" fmla="*/ 445808 h 487718"/>
              <a:gd name="connsiteX50" fmla="*/ 1447800 w 1943100"/>
              <a:gd name="connsiteY50" fmla="*/ 449618 h 487718"/>
              <a:gd name="connsiteX51" fmla="*/ 1470660 w 1943100"/>
              <a:gd name="connsiteY51" fmla="*/ 453428 h 487718"/>
              <a:gd name="connsiteX52" fmla="*/ 1504950 w 1943100"/>
              <a:gd name="connsiteY52" fmla="*/ 457238 h 487718"/>
              <a:gd name="connsiteX53" fmla="*/ 1569720 w 1943100"/>
              <a:gd name="connsiteY53" fmla="*/ 468668 h 487718"/>
              <a:gd name="connsiteX54" fmla="*/ 1619250 w 1943100"/>
              <a:gd name="connsiteY54" fmla="*/ 472478 h 487718"/>
              <a:gd name="connsiteX55" fmla="*/ 1649730 w 1943100"/>
              <a:gd name="connsiteY55" fmla="*/ 476288 h 487718"/>
              <a:gd name="connsiteX56" fmla="*/ 1775460 w 1943100"/>
              <a:gd name="connsiteY56" fmla="*/ 480098 h 487718"/>
              <a:gd name="connsiteX57" fmla="*/ 1828800 w 1943100"/>
              <a:gd name="connsiteY57" fmla="*/ 483908 h 487718"/>
              <a:gd name="connsiteX58" fmla="*/ 1851660 w 1943100"/>
              <a:gd name="connsiteY58" fmla="*/ 487718 h 487718"/>
              <a:gd name="connsiteX59" fmla="*/ 1889760 w 1943100"/>
              <a:gd name="connsiteY59" fmla="*/ 483908 h 487718"/>
              <a:gd name="connsiteX60" fmla="*/ 1901190 w 1943100"/>
              <a:gd name="connsiteY60" fmla="*/ 476288 h 487718"/>
              <a:gd name="connsiteX61" fmla="*/ 1912620 w 1943100"/>
              <a:gd name="connsiteY61" fmla="*/ 453428 h 487718"/>
              <a:gd name="connsiteX62" fmla="*/ 1920240 w 1943100"/>
              <a:gd name="connsiteY62" fmla="*/ 441998 h 487718"/>
              <a:gd name="connsiteX63" fmla="*/ 1924050 w 1943100"/>
              <a:gd name="connsiteY63" fmla="*/ 430568 h 487718"/>
              <a:gd name="connsiteX64" fmla="*/ 1931670 w 1943100"/>
              <a:gd name="connsiteY64" fmla="*/ 419138 h 487718"/>
              <a:gd name="connsiteX65" fmla="*/ 1943100 w 1943100"/>
              <a:gd name="connsiteY65" fmla="*/ 381038 h 487718"/>
              <a:gd name="connsiteX66" fmla="*/ 1939290 w 1943100"/>
              <a:gd name="connsiteY66" fmla="*/ 358178 h 487718"/>
              <a:gd name="connsiteX67" fmla="*/ 1920240 w 1943100"/>
              <a:gd name="connsiteY67" fmla="*/ 339128 h 487718"/>
              <a:gd name="connsiteX68" fmla="*/ 1908810 w 1943100"/>
              <a:gd name="connsiteY68" fmla="*/ 335318 h 487718"/>
              <a:gd name="connsiteX69" fmla="*/ 1897380 w 1943100"/>
              <a:gd name="connsiteY69" fmla="*/ 327698 h 487718"/>
              <a:gd name="connsiteX70" fmla="*/ 1870710 w 1943100"/>
              <a:gd name="connsiteY70" fmla="*/ 320078 h 487718"/>
              <a:gd name="connsiteX71" fmla="*/ 1855470 w 1943100"/>
              <a:gd name="connsiteY71" fmla="*/ 308648 h 487718"/>
              <a:gd name="connsiteX72" fmla="*/ 1836420 w 1943100"/>
              <a:gd name="connsiteY72" fmla="*/ 304838 h 487718"/>
              <a:gd name="connsiteX73" fmla="*/ 1821180 w 1943100"/>
              <a:gd name="connsiteY73" fmla="*/ 301028 h 487718"/>
              <a:gd name="connsiteX74" fmla="*/ 1790700 w 1943100"/>
              <a:gd name="connsiteY74" fmla="*/ 293408 h 487718"/>
              <a:gd name="connsiteX75" fmla="*/ 1760220 w 1943100"/>
              <a:gd name="connsiteY75" fmla="*/ 285788 h 487718"/>
              <a:gd name="connsiteX76" fmla="*/ 1725930 w 1943100"/>
              <a:gd name="connsiteY76" fmla="*/ 281978 h 487718"/>
              <a:gd name="connsiteX77" fmla="*/ 1699260 w 1943100"/>
              <a:gd name="connsiteY77" fmla="*/ 278168 h 487718"/>
              <a:gd name="connsiteX78" fmla="*/ 1657350 w 1943100"/>
              <a:gd name="connsiteY78" fmla="*/ 274358 h 487718"/>
              <a:gd name="connsiteX79" fmla="*/ 1139190 w 1943100"/>
              <a:gd name="connsiteY79" fmla="*/ 278168 h 487718"/>
              <a:gd name="connsiteX80" fmla="*/ 971550 w 1943100"/>
              <a:gd name="connsiteY80" fmla="*/ 274358 h 487718"/>
              <a:gd name="connsiteX81" fmla="*/ 960120 w 1943100"/>
              <a:gd name="connsiteY81" fmla="*/ 266738 h 487718"/>
              <a:gd name="connsiteX82" fmla="*/ 948690 w 1943100"/>
              <a:gd name="connsiteY82" fmla="*/ 255308 h 487718"/>
              <a:gd name="connsiteX83" fmla="*/ 933450 w 1943100"/>
              <a:gd name="connsiteY83" fmla="*/ 243878 h 487718"/>
              <a:gd name="connsiteX84" fmla="*/ 906780 w 1943100"/>
              <a:gd name="connsiteY84" fmla="*/ 217208 h 487718"/>
              <a:gd name="connsiteX85" fmla="*/ 887730 w 1943100"/>
              <a:gd name="connsiteY85" fmla="*/ 190538 h 487718"/>
              <a:gd name="connsiteX86" fmla="*/ 864870 w 1943100"/>
              <a:gd name="connsiteY86" fmla="*/ 167678 h 487718"/>
              <a:gd name="connsiteX87" fmla="*/ 849630 w 1943100"/>
              <a:gd name="connsiteY87" fmla="*/ 144818 h 487718"/>
              <a:gd name="connsiteX88" fmla="*/ 842010 w 1943100"/>
              <a:gd name="connsiteY88" fmla="*/ 133388 h 487718"/>
              <a:gd name="connsiteX89" fmla="*/ 830580 w 1943100"/>
              <a:gd name="connsiteY89" fmla="*/ 125768 h 487718"/>
              <a:gd name="connsiteX90" fmla="*/ 822960 w 1943100"/>
              <a:gd name="connsiteY90" fmla="*/ 102908 h 487718"/>
              <a:gd name="connsiteX91" fmla="*/ 815340 w 1943100"/>
              <a:gd name="connsiteY91" fmla="*/ 91478 h 487718"/>
              <a:gd name="connsiteX92" fmla="*/ 811530 w 1943100"/>
              <a:gd name="connsiteY92" fmla="*/ 80048 h 487718"/>
              <a:gd name="connsiteX93" fmla="*/ 800100 w 1943100"/>
              <a:gd name="connsiteY93" fmla="*/ 72428 h 487718"/>
              <a:gd name="connsiteX94" fmla="*/ 777240 w 1943100"/>
              <a:gd name="connsiteY94" fmla="*/ 53378 h 48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943100" h="487718">
                <a:moveTo>
                  <a:pt x="777240" y="53378"/>
                </a:moveTo>
                <a:lnTo>
                  <a:pt x="777240" y="53378"/>
                </a:lnTo>
                <a:lnTo>
                  <a:pt x="171450" y="38"/>
                </a:lnTo>
                <a:cubicBezTo>
                  <a:pt x="163439" y="-545"/>
                  <a:pt x="156382" y="5710"/>
                  <a:pt x="148590" y="7658"/>
                </a:cubicBezTo>
                <a:cubicBezTo>
                  <a:pt x="138430" y="10198"/>
                  <a:pt x="128045" y="11966"/>
                  <a:pt x="118110" y="15278"/>
                </a:cubicBezTo>
                <a:cubicBezTo>
                  <a:pt x="101712" y="20744"/>
                  <a:pt x="110576" y="18114"/>
                  <a:pt x="91440" y="22898"/>
                </a:cubicBezTo>
                <a:cubicBezTo>
                  <a:pt x="38887" y="57933"/>
                  <a:pt x="91000" y="19528"/>
                  <a:pt x="57150" y="53378"/>
                </a:cubicBezTo>
                <a:cubicBezTo>
                  <a:pt x="52660" y="57868"/>
                  <a:pt x="46129" y="60062"/>
                  <a:pt x="41910" y="64808"/>
                </a:cubicBezTo>
                <a:cubicBezTo>
                  <a:pt x="14452" y="95699"/>
                  <a:pt x="33947" y="76924"/>
                  <a:pt x="22860" y="99098"/>
                </a:cubicBezTo>
                <a:cubicBezTo>
                  <a:pt x="20812" y="103194"/>
                  <a:pt x="17780" y="106718"/>
                  <a:pt x="15240" y="110528"/>
                </a:cubicBezTo>
                <a:cubicBezTo>
                  <a:pt x="12700" y="120688"/>
                  <a:pt x="10932" y="131073"/>
                  <a:pt x="7620" y="141008"/>
                </a:cubicBezTo>
                <a:lnTo>
                  <a:pt x="0" y="163868"/>
                </a:lnTo>
                <a:cubicBezTo>
                  <a:pt x="907" y="182016"/>
                  <a:pt x="628" y="234960"/>
                  <a:pt x="7620" y="262928"/>
                </a:cubicBezTo>
                <a:cubicBezTo>
                  <a:pt x="9568" y="270720"/>
                  <a:pt x="13292" y="277996"/>
                  <a:pt x="15240" y="285788"/>
                </a:cubicBezTo>
                <a:cubicBezTo>
                  <a:pt x="20998" y="308820"/>
                  <a:pt x="17394" y="296060"/>
                  <a:pt x="26670" y="323888"/>
                </a:cubicBezTo>
                <a:cubicBezTo>
                  <a:pt x="27940" y="327698"/>
                  <a:pt x="28252" y="331976"/>
                  <a:pt x="30480" y="335318"/>
                </a:cubicBezTo>
                <a:lnTo>
                  <a:pt x="38100" y="346748"/>
                </a:lnTo>
                <a:cubicBezTo>
                  <a:pt x="39370" y="351828"/>
                  <a:pt x="39568" y="357304"/>
                  <a:pt x="41910" y="361988"/>
                </a:cubicBezTo>
                <a:cubicBezTo>
                  <a:pt x="54610" y="387388"/>
                  <a:pt x="57150" y="384848"/>
                  <a:pt x="80010" y="400088"/>
                </a:cubicBezTo>
                <a:cubicBezTo>
                  <a:pt x="83820" y="402628"/>
                  <a:pt x="87096" y="406260"/>
                  <a:pt x="91440" y="407708"/>
                </a:cubicBezTo>
                <a:lnTo>
                  <a:pt x="114300" y="415328"/>
                </a:lnTo>
                <a:lnTo>
                  <a:pt x="125730" y="419138"/>
                </a:lnTo>
                <a:cubicBezTo>
                  <a:pt x="147067" y="416767"/>
                  <a:pt x="159661" y="416370"/>
                  <a:pt x="179070" y="411518"/>
                </a:cubicBezTo>
                <a:cubicBezTo>
                  <a:pt x="182966" y="410544"/>
                  <a:pt x="186604" y="408682"/>
                  <a:pt x="190500" y="407708"/>
                </a:cubicBezTo>
                <a:cubicBezTo>
                  <a:pt x="221927" y="399851"/>
                  <a:pt x="197412" y="407910"/>
                  <a:pt x="224790" y="400088"/>
                </a:cubicBezTo>
                <a:cubicBezTo>
                  <a:pt x="228652" y="398985"/>
                  <a:pt x="232358" y="397381"/>
                  <a:pt x="236220" y="396278"/>
                </a:cubicBezTo>
                <a:cubicBezTo>
                  <a:pt x="241255" y="394839"/>
                  <a:pt x="246425" y="393907"/>
                  <a:pt x="251460" y="392468"/>
                </a:cubicBezTo>
                <a:cubicBezTo>
                  <a:pt x="255322" y="391365"/>
                  <a:pt x="259028" y="389761"/>
                  <a:pt x="262890" y="388658"/>
                </a:cubicBezTo>
                <a:cubicBezTo>
                  <a:pt x="267925" y="387219"/>
                  <a:pt x="273095" y="386287"/>
                  <a:pt x="278130" y="384848"/>
                </a:cubicBezTo>
                <a:cubicBezTo>
                  <a:pt x="281992" y="383745"/>
                  <a:pt x="285664" y="382012"/>
                  <a:pt x="289560" y="381038"/>
                </a:cubicBezTo>
                <a:cubicBezTo>
                  <a:pt x="298312" y="378850"/>
                  <a:pt x="323544" y="374550"/>
                  <a:pt x="331470" y="373418"/>
                </a:cubicBezTo>
                <a:cubicBezTo>
                  <a:pt x="341606" y="371970"/>
                  <a:pt x="351830" y="371165"/>
                  <a:pt x="361950" y="369608"/>
                </a:cubicBezTo>
                <a:cubicBezTo>
                  <a:pt x="368350" y="368623"/>
                  <a:pt x="374553" y="366412"/>
                  <a:pt x="381000" y="365798"/>
                </a:cubicBezTo>
                <a:cubicBezTo>
                  <a:pt x="401268" y="363868"/>
                  <a:pt x="421640" y="363258"/>
                  <a:pt x="441960" y="361988"/>
                </a:cubicBezTo>
                <a:lnTo>
                  <a:pt x="609600" y="365798"/>
                </a:lnTo>
                <a:cubicBezTo>
                  <a:pt x="618573" y="366150"/>
                  <a:pt x="627307" y="369048"/>
                  <a:pt x="636270" y="369608"/>
                </a:cubicBezTo>
                <a:cubicBezTo>
                  <a:pt x="667984" y="371590"/>
                  <a:pt x="699770" y="372148"/>
                  <a:pt x="731520" y="373418"/>
                </a:cubicBezTo>
                <a:cubicBezTo>
                  <a:pt x="736031" y="373982"/>
                  <a:pt x="782456" y="379604"/>
                  <a:pt x="788670" y="381038"/>
                </a:cubicBezTo>
                <a:cubicBezTo>
                  <a:pt x="796496" y="382844"/>
                  <a:pt x="803910" y="386118"/>
                  <a:pt x="811530" y="388658"/>
                </a:cubicBezTo>
                <a:cubicBezTo>
                  <a:pt x="815340" y="389928"/>
                  <a:pt x="819022" y="391680"/>
                  <a:pt x="822960" y="392468"/>
                </a:cubicBezTo>
                <a:cubicBezTo>
                  <a:pt x="849886" y="397853"/>
                  <a:pt x="835867" y="394230"/>
                  <a:pt x="864870" y="403898"/>
                </a:cubicBezTo>
                <a:lnTo>
                  <a:pt x="876300" y="407708"/>
                </a:lnTo>
                <a:cubicBezTo>
                  <a:pt x="880110" y="408978"/>
                  <a:pt x="884388" y="409290"/>
                  <a:pt x="887730" y="411518"/>
                </a:cubicBezTo>
                <a:cubicBezTo>
                  <a:pt x="898040" y="418391"/>
                  <a:pt x="902315" y="421924"/>
                  <a:pt x="914400" y="426758"/>
                </a:cubicBezTo>
                <a:lnTo>
                  <a:pt x="948690" y="438188"/>
                </a:lnTo>
                <a:cubicBezTo>
                  <a:pt x="952500" y="439458"/>
                  <a:pt x="956159" y="441338"/>
                  <a:pt x="960120" y="441998"/>
                </a:cubicBezTo>
                <a:cubicBezTo>
                  <a:pt x="986941" y="446468"/>
                  <a:pt x="975651" y="443365"/>
                  <a:pt x="994410" y="449618"/>
                </a:cubicBezTo>
                <a:lnTo>
                  <a:pt x="1173480" y="445808"/>
                </a:lnTo>
                <a:cubicBezTo>
                  <a:pt x="1186235" y="445360"/>
                  <a:pt x="1198817" y="441998"/>
                  <a:pt x="1211580" y="441998"/>
                </a:cubicBezTo>
                <a:cubicBezTo>
                  <a:pt x="1280172" y="441998"/>
                  <a:pt x="1348740" y="444538"/>
                  <a:pt x="1417320" y="445808"/>
                </a:cubicBezTo>
                <a:lnTo>
                  <a:pt x="1447800" y="449618"/>
                </a:lnTo>
                <a:cubicBezTo>
                  <a:pt x="1455447" y="450710"/>
                  <a:pt x="1463003" y="452407"/>
                  <a:pt x="1470660" y="453428"/>
                </a:cubicBezTo>
                <a:cubicBezTo>
                  <a:pt x="1482059" y="454948"/>
                  <a:pt x="1493590" y="455444"/>
                  <a:pt x="1504950" y="457238"/>
                </a:cubicBezTo>
                <a:cubicBezTo>
                  <a:pt x="1543808" y="463373"/>
                  <a:pt x="1535809" y="465277"/>
                  <a:pt x="1569720" y="468668"/>
                </a:cubicBezTo>
                <a:cubicBezTo>
                  <a:pt x="1586197" y="470316"/>
                  <a:pt x="1602766" y="470908"/>
                  <a:pt x="1619250" y="472478"/>
                </a:cubicBezTo>
                <a:cubicBezTo>
                  <a:pt x="1629443" y="473449"/>
                  <a:pt x="1639503" y="475789"/>
                  <a:pt x="1649730" y="476288"/>
                </a:cubicBezTo>
                <a:cubicBezTo>
                  <a:pt x="1691609" y="478331"/>
                  <a:pt x="1733550" y="478828"/>
                  <a:pt x="1775460" y="480098"/>
                </a:cubicBezTo>
                <a:cubicBezTo>
                  <a:pt x="1793240" y="481368"/>
                  <a:pt x="1811063" y="482134"/>
                  <a:pt x="1828800" y="483908"/>
                </a:cubicBezTo>
                <a:cubicBezTo>
                  <a:pt x="1836487" y="484677"/>
                  <a:pt x="1843935" y="487718"/>
                  <a:pt x="1851660" y="487718"/>
                </a:cubicBezTo>
                <a:cubicBezTo>
                  <a:pt x="1864423" y="487718"/>
                  <a:pt x="1877060" y="485178"/>
                  <a:pt x="1889760" y="483908"/>
                </a:cubicBezTo>
                <a:cubicBezTo>
                  <a:pt x="1893570" y="481368"/>
                  <a:pt x="1897952" y="479526"/>
                  <a:pt x="1901190" y="476288"/>
                </a:cubicBezTo>
                <a:cubicBezTo>
                  <a:pt x="1912109" y="465369"/>
                  <a:pt x="1906422" y="465823"/>
                  <a:pt x="1912620" y="453428"/>
                </a:cubicBezTo>
                <a:cubicBezTo>
                  <a:pt x="1914668" y="449332"/>
                  <a:pt x="1918192" y="446094"/>
                  <a:pt x="1920240" y="441998"/>
                </a:cubicBezTo>
                <a:cubicBezTo>
                  <a:pt x="1922036" y="438406"/>
                  <a:pt x="1922254" y="434160"/>
                  <a:pt x="1924050" y="430568"/>
                </a:cubicBezTo>
                <a:cubicBezTo>
                  <a:pt x="1926098" y="426472"/>
                  <a:pt x="1929810" y="423322"/>
                  <a:pt x="1931670" y="419138"/>
                </a:cubicBezTo>
                <a:cubicBezTo>
                  <a:pt x="1936971" y="407212"/>
                  <a:pt x="1939934" y="393704"/>
                  <a:pt x="1943100" y="381038"/>
                </a:cubicBezTo>
                <a:cubicBezTo>
                  <a:pt x="1941830" y="373418"/>
                  <a:pt x="1941733" y="365507"/>
                  <a:pt x="1939290" y="358178"/>
                </a:cubicBezTo>
                <a:cubicBezTo>
                  <a:pt x="1936242" y="349034"/>
                  <a:pt x="1928368" y="343192"/>
                  <a:pt x="1920240" y="339128"/>
                </a:cubicBezTo>
                <a:cubicBezTo>
                  <a:pt x="1916648" y="337332"/>
                  <a:pt x="1912402" y="337114"/>
                  <a:pt x="1908810" y="335318"/>
                </a:cubicBezTo>
                <a:cubicBezTo>
                  <a:pt x="1904714" y="333270"/>
                  <a:pt x="1901476" y="329746"/>
                  <a:pt x="1897380" y="327698"/>
                </a:cubicBezTo>
                <a:cubicBezTo>
                  <a:pt x="1891914" y="324965"/>
                  <a:pt x="1875593" y="321299"/>
                  <a:pt x="1870710" y="320078"/>
                </a:cubicBezTo>
                <a:cubicBezTo>
                  <a:pt x="1865630" y="316268"/>
                  <a:pt x="1861273" y="311227"/>
                  <a:pt x="1855470" y="308648"/>
                </a:cubicBezTo>
                <a:cubicBezTo>
                  <a:pt x="1849552" y="306018"/>
                  <a:pt x="1842742" y="306243"/>
                  <a:pt x="1836420" y="304838"/>
                </a:cubicBezTo>
                <a:cubicBezTo>
                  <a:pt x="1831308" y="303702"/>
                  <a:pt x="1826215" y="302467"/>
                  <a:pt x="1821180" y="301028"/>
                </a:cubicBezTo>
                <a:cubicBezTo>
                  <a:pt x="1780393" y="289374"/>
                  <a:pt x="1851120" y="307351"/>
                  <a:pt x="1790700" y="293408"/>
                </a:cubicBezTo>
                <a:cubicBezTo>
                  <a:pt x="1780496" y="291053"/>
                  <a:pt x="1770629" y="286945"/>
                  <a:pt x="1760220" y="285788"/>
                </a:cubicBezTo>
                <a:lnTo>
                  <a:pt x="1725930" y="281978"/>
                </a:lnTo>
                <a:cubicBezTo>
                  <a:pt x="1717019" y="280864"/>
                  <a:pt x="1708185" y="279160"/>
                  <a:pt x="1699260" y="278168"/>
                </a:cubicBezTo>
                <a:cubicBezTo>
                  <a:pt x="1685318" y="276619"/>
                  <a:pt x="1671320" y="275628"/>
                  <a:pt x="1657350" y="274358"/>
                </a:cubicBezTo>
                <a:lnTo>
                  <a:pt x="1139190" y="278168"/>
                </a:lnTo>
                <a:cubicBezTo>
                  <a:pt x="1083296" y="278168"/>
                  <a:pt x="1027331" y="277918"/>
                  <a:pt x="971550" y="274358"/>
                </a:cubicBezTo>
                <a:cubicBezTo>
                  <a:pt x="966980" y="274066"/>
                  <a:pt x="963638" y="269669"/>
                  <a:pt x="960120" y="266738"/>
                </a:cubicBezTo>
                <a:cubicBezTo>
                  <a:pt x="955981" y="263289"/>
                  <a:pt x="952781" y="258815"/>
                  <a:pt x="948690" y="255308"/>
                </a:cubicBezTo>
                <a:cubicBezTo>
                  <a:pt x="943869" y="251175"/>
                  <a:pt x="938149" y="248149"/>
                  <a:pt x="933450" y="243878"/>
                </a:cubicBezTo>
                <a:cubicBezTo>
                  <a:pt x="924147" y="235421"/>
                  <a:pt x="913754" y="227669"/>
                  <a:pt x="906780" y="217208"/>
                </a:cubicBezTo>
                <a:cubicBezTo>
                  <a:pt x="901480" y="209257"/>
                  <a:pt x="893806" y="197289"/>
                  <a:pt x="887730" y="190538"/>
                </a:cubicBezTo>
                <a:cubicBezTo>
                  <a:pt x="880521" y="182528"/>
                  <a:pt x="870848" y="176644"/>
                  <a:pt x="864870" y="167678"/>
                </a:cubicBezTo>
                <a:lnTo>
                  <a:pt x="849630" y="144818"/>
                </a:lnTo>
                <a:cubicBezTo>
                  <a:pt x="847090" y="141008"/>
                  <a:pt x="845820" y="135928"/>
                  <a:pt x="842010" y="133388"/>
                </a:cubicBezTo>
                <a:lnTo>
                  <a:pt x="830580" y="125768"/>
                </a:lnTo>
                <a:cubicBezTo>
                  <a:pt x="828040" y="118148"/>
                  <a:pt x="827415" y="109591"/>
                  <a:pt x="822960" y="102908"/>
                </a:cubicBezTo>
                <a:cubicBezTo>
                  <a:pt x="820420" y="99098"/>
                  <a:pt x="817388" y="95574"/>
                  <a:pt x="815340" y="91478"/>
                </a:cubicBezTo>
                <a:cubicBezTo>
                  <a:pt x="813544" y="87886"/>
                  <a:pt x="814039" y="83184"/>
                  <a:pt x="811530" y="80048"/>
                </a:cubicBezTo>
                <a:cubicBezTo>
                  <a:pt x="808669" y="76472"/>
                  <a:pt x="803763" y="75175"/>
                  <a:pt x="800100" y="72428"/>
                </a:cubicBezTo>
                <a:cubicBezTo>
                  <a:pt x="798663" y="71350"/>
                  <a:pt x="797560" y="69888"/>
                  <a:pt x="777240" y="5337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9723026" y="5395609"/>
            <a:ext cx="697501" cy="438150"/>
          </a:xfrm>
          <a:custGeom>
            <a:avLst/>
            <a:gdLst>
              <a:gd name="connsiteX0" fmla="*/ 651781 w 697501"/>
              <a:gd name="connsiteY0" fmla="*/ 148590 h 438150"/>
              <a:gd name="connsiteX1" fmla="*/ 651781 w 697501"/>
              <a:gd name="connsiteY1" fmla="*/ 148590 h 438150"/>
              <a:gd name="connsiteX2" fmla="*/ 65041 w 697501"/>
              <a:gd name="connsiteY2" fmla="*/ 224790 h 438150"/>
              <a:gd name="connsiteX3" fmla="*/ 68851 w 697501"/>
              <a:gd name="connsiteY3" fmla="*/ 236220 h 438150"/>
              <a:gd name="connsiteX4" fmla="*/ 65041 w 697501"/>
              <a:gd name="connsiteY4" fmla="*/ 259080 h 438150"/>
              <a:gd name="connsiteX5" fmla="*/ 53611 w 697501"/>
              <a:gd name="connsiteY5" fmla="*/ 262890 h 438150"/>
              <a:gd name="connsiteX6" fmla="*/ 30751 w 697501"/>
              <a:gd name="connsiteY6" fmla="*/ 278130 h 438150"/>
              <a:gd name="connsiteX7" fmla="*/ 7891 w 697501"/>
              <a:gd name="connsiteY7" fmla="*/ 289560 h 438150"/>
              <a:gd name="connsiteX8" fmla="*/ 4081 w 697501"/>
              <a:gd name="connsiteY8" fmla="*/ 342900 h 438150"/>
              <a:gd name="connsiteX9" fmla="*/ 7891 w 697501"/>
              <a:gd name="connsiteY9" fmla="*/ 361950 h 438150"/>
              <a:gd name="connsiteX10" fmla="*/ 19321 w 697501"/>
              <a:gd name="connsiteY10" fmla="*/ 369570 h 438150"/>
              <a:gd name="connsiteX11" fmla="*/ 42181 w 697501"/>
              <a:gd name="connsiteY11" fmla="*/ 384810 h 438150"/>
              <a:gd name="connsiteX12" fmla="*/ 65041 w 697501"/>
              <a:gd name="connsiteY12" fmla="*/ 400050 h 438150"/>
              <a:gd name="connsiteX13" fmla="*/ 99331 w 697501"/>
              <a:gd name="connsiteY13" fmla="*/ 415290 h 438150"/>
              <a:gd name="connsiteX14" fmla="*/ 110761 w 697501"/>
              <a:gd name="connsiteY14" fmla="*/ 419100 h 438150"/>
              <a:gd name="connsiteX15" fmla="*/ 171721 w 697501"/>
              <a:gd name="connsiteY15" fmla="*/ 430530 h 438150"/>
              <a:gd name="connsiteX16" fmla="*/ 206011 w 697501"/>
              <a:gd name="connsiteY16" fmla="*/ 434340 h 438150"/>
              <a:gd name="connsiteX17" fmla="*/ 251731 w 697501"/>
              <a:gd name="connsiteY17" fmla="*/ 438150 h 438150"/>
              <a:gd name="connsiteX18" fmla="*/ 507001 w 697501"/>
              <a:gd name="connsiteY18" fmla="*/ 434340 h 438150"/>
              <a:gd name="connsiteX19" fmla="*/ 529861 w 697501"/>
              <a:gd name="connsiteY19" fmla="*/ 422910 h 438150"/>
              <a:gd name="connsiteX20" fmla="*/ 556531 w 697501"/>
              <a:gd name="connsiteY20" fmla="*/ 415290 h 438150"/>
              <a:gd name="connsiteX21" fmla="*/ 579391 w 697501"/>
              <a:gd name="connsiteY21" fmla="*/ 392430 h 438150"/>
              <a:gd name="connsiteX22" fmla="*/ 590821 w 697501"/>
              <a:gd name="connsiteY22" fmla="*/ 381000 h 438150"/>
              <a:gd name="connsiteX23" fmla="*/ 602251 w 697501"/>
              <a:gd name="connsiteY23" fmla="*/ 365760 h 438150"/>
              <a:gd name="connsiteX24" fmla="*/ 617491 w 697501"/>
              <a:gd name="connsiteY24" fmla="*/ 339090 h 438150"/>
              <a:gd name="connsiteX25" fmla="*/ 628921 w 697501"/>
              <a:gd name="connsiteY25" fmla="*/ 304800 h 438150"/>
              <a:gd name="connsiteX26" fmla="*/ 632731 w 697501"/>
              <a:gd name="connsiteY26" fmla="*/ 293370 h 438150"/>
              <a:gd name="connsiteX27" fmla="*/ 640351 w 697501"/>
              <a:gd name="connsiteY27" fmla="*/ 281940 h 438150"/>
              <a:gd name="connsiteX28" fmla="*/ 644161 w 697501"/>
              <a:gd name="connsiteY28" fmla="*/ 270510 h 438150"/>
              <a:gd name="connsiteX29" fmla="*/ 655591 w 697501"/>
              <a:gd name="connsiteY29" fmla="*/ 262890 h 438150"/>
              <a:gd name="connsiteX30" fmla="*/ 663211 w 697501"/>
              <a:gd name="connsiteY30" fmla="*/ 251460 h 438150"/>
              <a:gd name="connsiteX31" fmla="*/ 674641 w 697501"/>
              <a:gd name="connsiteY31" fmla="*/ 243840 h 438150"/>
              <a:gd name="connsiteX32" fmla="*/ 693691 w 697501"/>
              <a:gd name="connsiteY32" fmla="*/ 209550 h 438150"/>
              <a:gd name="connsiteX33" fmla="*/ 697501 w 697501"/>
              <a:gd name="connsiteY33" fmla="*/ 190500 h 438150"/>
              <a:gd name="connsiteX34" fmla="*/ 693691 w 697501"/>
              <a:gd name="connsiteY34" fmla="*/ 91440 h 438150"/>
              <a:gd name="connsiteX35" fmla="*/ 689881 w 697501"/>
              <a:gd name="connsiteY35" fmla="*/ 80010 h 438150"/>
              <a:gd name="connsiteX36" fmla="*/ 659401 w 697501"/>
              <a:gd name="connsiteY36" fmla="*/ 49530 h 438150"/>
              <a:gd name="connsiteX37" fmla="*/ 617491 w 697501"/>
              <a:gd name="connsiteY37" fmla="*/ 30480 h 438150"/>
              <a:gd name="connsiteX38" fmla="*/ 598441 w 697501"/>
              <a:gd name="connsiteY38" fmla="*/ 26670 h 438150"/>
              <a:gd name="connsiteX39" fmla="*/ 583201 w 697501"/>
              <a:gd name="connsiteY39" fmla="*/ 22860 h 438150"/>
              <a:gd name="connsiteX40" fmla="*/ 560341 w 697501"/>
              <a:gd name="connsiteY40" fmla="*/ 15240 h 438150"/>
              <a:gd name="connsiteX41" fmla="*/ 522241 w 697501"/>
              <a:gd name="connsiteY41" fmla="*/ 7620 h 438150"/>
              <a:gd name="connsiteX42" fmla="*/ 503191 w 697501"/>
              <a:gd name="connsiteY42" fmla="*/ 3810 h 438150"/>
              <a:gd name="connsiteX43" fmla="*/ 434611 w 697501"/>
              <a:gd name="connsiteY43" fmla="*/ 0 h 438150"/>
              <a:gd name="connsiteX44" fmla="*/ 308881 w 697501"/>
              <a:gd name="connsiteY44" fmla="*/ 3810 h 438150"/>
              <a:gd name="connsiteX45" fmla="*/ 297451 w 697501"/>
              <a:gd name="connsiteY45" fmla="*/ 7620 h 438150"/>
              <a:gd name="connsiteX46" fmla="*/ 278401 w 697501"/>
              <a:gd name="connsiteY46" fmla="*/ 11430 h 438150"/>
              <a:gd name="connsiteX47" fmla="*/ 255541 w 697501"/>
              <a:gd name="connsiteY47" fmla="*/ 19050 h 438150"/>
              <a:gd name="connsiteX48" fmla="*/ 244111 w 697501"/>
              <a:gd name="connsiteY48" fmla="*/ 22860 h 438150"/>
              <a:gd name="connsiteX49" fmla="*/ 225061 w 697501"/>
              <a:gd name="connsiteY49" fmla="*/ 26670 h 438150"/>
              <a:gd name="connsiteX50" fmla="*/ 209821 w 697501"/>
              <a:gd name="connsiteY50" fmla="*/ 34290 h 438150"/>
              <a:gd name="connsiteX51" fmla="*/ 179341 w 697501"/>
              <a:gd name="connsiteY51" fmla="*/ 41910 h 438150"/>
              <a:gd name="connsiteX52" fmla="*/ 152671 w 697501"/>
              <a:gd name="connsiteY52" fmla="*/ 57150 h 438150"/>
              <a:gd name="connsiteX53" fmla="*/ 137431 w 697501"/>
              <a:gd name="connsiteY53" fmla="*/ 60960 h 438150"/>
              <a:gd name="connsiteX54" fmla="*/ 103141 w 697501"/>
              <a:gd name="connsiteY54" fmla="*/ 80010 h 438150"/>
              <a:gd name="connsiteX55" fmla="*/ 95521 w 697501"/>
              <a:gd name="connsiteY55" fmla="*/ 91440 h 438150"/>
              <a:gd name="connsiteX56" fmla="*/ 87901 w 697501"/>
              <a:gd name="connsiteY56" fmla="*/ 114300 h 438150"/>
              <a:gd name="connsiteX57" fmla="*/ 91711 w 697501"/>
              <a:gd name="connsiteY57" fmla="*/ 190500 h 438150"/>
              <a:gd name="connsiteX58" fmla="*/ 114571 w 697501"/>
              <a:gd name="connsiteY58" fmla="*/ 205740 h 438150"/>
              <a:gd name="connsiteX59" fmla="*/ 126001 w 697501"/>
              <a:gd name="connsiteY59" fmla="*/ 220980 h 438150"/>
              <a:gd name="connsiteX60" fmla="*/ 651781 w 697501"/>
              <a:gd name="connsiteY60" fmla="*/ 14859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97501" h="438150">
                <a:moveTo>
                  <a:pt x="651781" y="148590"/>
                </a:moveTo>
                <a:lnTo>
                  <a:pt x="651781" y="148590"/>
                </a:lnTo>
                <a:cubicBezTo>
                  <a:pt x="456201" y="173990"/>
                  <a:pt x="260072" y="195472"/>
                  <a:pt x="65041" y="224790"/>
                </a:cubicBezTo>
                <a:cubicBezTo>
                  <a:pt x="61070" y="225387"/>
                  <a:pt x="68851" y="232204"/>
                  <a:pt x="68851" y="236220"/>
                </a:cubicBezTo>
                <a:cubicBezTo>
                  <a:pt x="68851" y="243945"/>
                  <a:pt x="68874" y="252373"/>
                  <a:pt x="65041" y="259080"/>
                </a:cubicBezTo>
                <a:cubicBezTo>
                  <a:pt x="63048" y="262567"/>
                  <a:pt x="57122" y="260940"/>
                  <a:pt x="53611" y="262890"/>
                </a:cubicBezTo>
                <a:cubicBezTo>
                  <a:pt x="45605" y="267338"/>
                  <a:pt x="39439" y="275234"/>
                  <a:pt x="30751" y="278130"/>
                </a:cubicBezTo>
                <a:cubicBezTo>
                  <a:pt x="14977" y="283388"/>
                  <a:pt x="22663" y="279712"/>
                  <a:pt x="7891" y="289560"/>
                </a:cubicBezTo>
                <a:cubicBezTo>
                  <a:pt x="-2372" y="320348"/>
                  <a:pt x="-1484" y="306726"/>
                  <a:pt x="4081" y="342900"/>
                </a:cubicBezTo>
                <a:cubicBezTo>
                  <a:pt x="5066" y="349300"/>
                  <a:pt x="4678" y="356327"/>
                  <a:pt x="7891" y="361950"/>
                </a:cubicBezTo>
                <a:cubicBezTo>
                  <a:pt x="10163" y="365926"/>
                  <a:pt x="15803" y="366639"/>
                  <a:pt x="19321" y="369570"/>
                </a:cubicBezTo>
                <a:cubicBezTo>
                  <a:pt x="59907" y="403392"/>
                  <a:pt x="6024" y="364723"/>
                  <a:pt x="42181" y="384810"/>
                </a:cubicBezTo>
                <a:cubicBezTo>
                  <a:pt x="50187" y="389258"/>
                  <a:pt x="56353" y="397154"/>
                  <a:pt x="65041" y="400050"/>
                </a:cubicBezTo>
                <a:cubicBezTo>
                  <a:pt x="124018" y="419709"/>
                  <a:pt x="63105" y="397177"/>
                  <a:pt x="99331" y="415290"/>
                </a:cubicBezTo>
                <a:cubicBezTo>
                  <a:pt x="102923" y="417086"/>
                  <a:pt x="106886" y="418043"/>
                  <a:pt x="110761" y="419100"/>
                </a:cubicBezTo>
                <a:cubicBezTo>
                  <a:pt x="143270" y="427966"/>
                  <a:pt x="138578" y="426631"/>
                  <a:pt x="171721" y="430530"/>
                </a:cubicBezTo>
                <a:lnTo>
                  <a:pt x="206011" y="434340"/>
                </a:lnTo>
                <a:cubicBezTo>
                  <a:pt x="221235" y="435790"/>
                  <a:pt x="236491" y="436880"/>
                  <a:pt x="251731" y="438150"/>
                </a:cubicBezTo>
                <a:lnTo>
                  <a:pt x="507001" y="434340"/>
                </a:lnTo>
                <a:cubicBezTo>
                  <a:pt x="517158" y="434050"/>
                  <a:pt x="521494" y="427094"/>
                  <a:pt x="529861" y="422910"/>
                </a:cubicBezTo>
                <a:cubicBezTo>
                  <a:pt x="535327" y="420177"/>
                  <a:pt x="551648" y="416511"/>
                  <a:pt x="556531" y="415290"/>
                </a:cubicBezTo>
                <a:cubicBezTo>
                  <a:pt x="585735" y="393387"/>
                  <a:pt x="560820" y="414715"/>
                  <a:pt x="579391" y="392430"/>
                </a:cubicBezTo>
                <a:cubicBezTo>
                  <a:pt x="582840" y="388291"/>
                  <a:pt x="587314" y="385091"/>
                  <a:pt x="590821" y="381000"/>
                </a:cubicBezTo>
                <a:cubicBezTo>
                  <a:pt x="594954" y="376179"/>
                  <a:pt x="598560" y="370927"/>
                  <a:pt x="602251" y="365760"/>
                </a:cubicBezTo>
                <a:cubicBezTo>
                  <a:pt x="608499" y="357012"/>
                  <a:pt x="613432" y="349237"/>
                  <a:pt x="617491" y="339090"/>
                </a:cubicBezTo>
                <a:lnTo>
                  <a:pt x="628921" y="304800"/>
                </a:lnTo>
                <a:cubicBezTo>
                  <a:pt x="630191" y="300990"/>
                  <a:pt x="630503" y="296712"/>
                  <a:pt x="632731" y="293370"/>
                </a:cubicBezTo>
                <a:cubicBezTo>
                  <a:pt x="635271" y="289560"/>
                  <a:pt x="638303" y="286036"/>
                  <a:pt x="640351" y="281940"/>
                </a:cubicBezTo>
                <a:cubicBezTo>
                  <a:pt x="642147" y="278348"/>
                  <a:pt x="641652" y="273646"/>
                  <a:pt x="644161" y="270510"/>
                </a:cubicBezTo>
                <a:cubicBezTo>
                  <a:pt x="647022" y="266934"/>
                  <a:pt x="651781" y="265430"/>
                  <a:pt x="655591" y="262890"/>
                </a:cubicBezTo>
                <a:cubicBezTo>
                  <a:pt x="658131" y="259080"/>
                  <a:pt x="659973" y="254698"/>
                  <a:pt x="663211" y="251460"/>
                </a:cubicBezTo>
                <a:cubicBezTo>
                  <a:pt x="666449" y="248222"/>
                  <a:pt x="671626" y="247286"/>
                  <a:pt x="674641" y="243840"/>
                </a:cubicBezTo>
                <a:cubicBezTo>
                  <a:pt x="684573" y="232489"/>
                  <a:pt x="690290" y="223156"/>
                  <a:pt x="693691" y="209550"/>
                </a:cubicBezTo>
                <a:cubicBezTo>
                  <a:pt x="695262" y="203268"/>
                  <a:pt x="696231" y="196850"/>
                  <a:pt x="697501" y="190500"/>
                </a:cubicBezTo>
                <a:cubicBezTo>
                  <a:pt x="696231" y="157480"/>
                  <a:pt x="695965" y="124406"/>
                  <a:pt x="693691" y="91440"/>
                </a:cubicBezTo>
                <a:cubicBezTo>
                  <a:pt x="693415" y="87433"/>
                  <a:pt x="691677" y="83602"/>
                  <a:pt x="689881" y="80010"/>
                </a:cubicBezTo>
                <a:cubicBezTo>
                  <a:pt x="683522" y="67292"/>
                  <a:pt x="671776" y="56280"/>
                  <a:pt x="659401" y="49530"/>
                </a:cubicBezTo>
                <a:cubicBezTo>
                  <a:pt x="648286" y="43467"/>
                  <a:pt x="631581" y="34002"/>
                  <a:pt x="617491" y="30480"/>
                </a:cubicBezTo>
                <a:cubicBezTo>
                  <a:pt x="611209" y="28909"/>
                  <a:pt x="604763" y="28075"/>
                  <a:pt x="598441" y="26670"/>
                </a:cubicBezTo>
                <a:cubicBezTo>
                  <a:pt x="593329" y="25534"/>
                  <a:pt x="588217" y="24365"/>
                  <a:pt x="583201" y="22860"/>
                </a:cubicBezTo>
                <a:cubicBezTo>
                  <a:pt x="575508" y="20552"/>
                  <a:pt x="568217" y="16815"/>
                  <a:pt x="560341" y="15240"/>
                </a:cubicBezTo>
                <a:lnTo>
                  <a:pt x="522241" y="7620"/>
                </a:lnTo>
                <a:cubicBezTo>
                  <a:pt x="515891" y="6350"/>
                  <a:pt x="509657" y="4169"/>
                  <a:pt x="503191" y="3810"/>
                </a:cubicBezTo>
                <a:lnTo>
                  <a:pt x="434611" y="0"/>
                </a:lnTo>
                <a:cubicBezTo>
                  <a:pt x="392701" y="1270"/>
                  <a:pt x="350746" y="1484"/>
                  <a:pt x="308881" y="3810"/>
                </a:cubicBezTo>
                <a:cubicBezTo>
                  <a:pt x="304871" y="4033"/>
                  <a:pt x="301347" y="6646"/>
                  <a:pt x="297451" y="7620"/>
                </a:cubicBezTo>
                <a:cubicBezTo>
                  <a:pt x="291169" y="9191"/>
                  <a:pt x="284649" y="9726"/>
                  <a:pt x="278401" y="11430"/>
                </a:cubicBezTo>
                <a:cubicBezTo>
                  <a:pt x="270652" y="13543"/>
                  <a:pt x="263161" y="16510"/>
                  <a:pt x="255541" y="19050"/>
                </a:cubicBezTo>
                <a:cubicBezTo>
                  <a:pt x="251731" y="20320"/>
                  <a:pt x="248049" y="22072"/>
                  <a:pt x="244111" y="22860"/>
                </a:cubicBezTo>
                <a:lnTo>
                  <a:pt x="225061" y="26670"/>
                </a:lnTo>
                <a:cubicBezTo>
                  <a:pt x="219981" y="29210"/>
                  <a:pt x="215041" y="32053"/>
                  <a:pt x="209821" y="34290"/>
                </a:cubicBezTo>
                <a:cubicBezTo>
                  <a:pt x="199570" y="38683"/>
                  <a:pt x="190522" y="39674"/>
                  <a:pt x="179341" y="41910"/>
                </a:cubicBezTo>
                <a:cubicBezTo>
                  <a:pt x="169866" y="48227"/>
                  <a:pt x="163720" y="53007"/>
                  <a:pt x="152671" y="57150"/>
                </a:cubicBezTo>
                <a:cubicBezTo>
                  <a:pt x="147768" y="58989"/>
                  <a:pt x="142511" y="59690"/>
                  <a:pt x="137431" y="60960"/>
                </a:cubicBezTo>
                <a:cubicBezTo>
                  <a:pt x="111229" y="78428"/>
                  <a:pt x="123259" y="73304"/>
                  <a:pt x="103141" y="80010"/>
                </a:cubicBezTo>
                <a:cubicBezTo>
                  <a:pt x="100601" y="83820"/>
                  <a:pt x="97381" y="87256"/>
                  <a:pt x="95521" y="91440"/>
                </a:cubicBezTo>
                <a:cubicBezTo>
                  <a:pt x="92259" y="98780"/>
                  <a:pt x="87901" y="114300"/>
                  <a:pt x="87901" y="114300"/>
                </a:cubicBezTo>
                <a:cubicBezTo>
                  <a:pt x="89171" y="139700"/>
                  <a:pt x="84590" y="166086"/>
                  <a:pt x="91711" y="190500"/>
                </a:cubicBezTo>
                <a:cubicBezTo>
                  <a:pt x="94275" y="199292"/>
                  <a:pt x="114571" y="205740"/>
                  <a:pt x="114571" y="205740"/>
                </a:cubicBezTo>
                <a:cubicBezTo>
                  <a:pt x="123187" y="218664"/>
                  <a:pt x="118953" y="213932"/>
                  <a:pt x="126001" y="220980"/>
                </a:cubicBezTo>
                <a:lnTo>
                  <a:pt x="651781" y="14859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7827187" y="5171556"/>
            <a:ext cx="594490" cy="208813"/>
          </a:xfrm>
          <a:custGeom>
            <a:avLst/>
            <a:gdLst>
              <a:gd name="connsiteX0" fmla="*/ 462280 w 594490"/>
              <a:gd name="connsiteY0" fmla="*/ 533 h 208813"/>
              <a:gd name="connsiteX1" fmla="*/ 462280 w 594490"/>
              <a:gd name="connsiteY1" fmla="*/ 533 h 208813"/>
              <a:gd name="connsiteX2" fmla="*/ 325120 w 594490"/>
              <a:gd name="connsiteY2" fmla="*/ 15773 h 208813"/>
              <a:gd name="connsiteX3" fmla="*/ 294640 w 594490"/>
              <a:gd name="connsiteY3" fmla="*/ 20853 h 208813"/>
              <a:gd name="connsiteX4" fmla="*/ 248920 w 594490"/>
              <a:gd name="connsiteY4" fmla="*/ 31013 h 208813"/>
              <a:gd name="connsiteX5" fmla="*/ 167640 w 594490"/>
              <a:gd name="connsiteY5" fmla="*/ 36093 h 208813"/>
              <a:gd name="connsiteX6" fmla="*/ 106680 w 594490"/>
              <a:gd name="connsiteY6" fmla="*/ 46253 h 208813"/>
              <a:gd name="connsiteX7" fmla="*/ 86360 w 594490"/>
              <a:gd name="connsiteY7" fmla="*/ 51333 h 208813"/>
              <a:gd name="connsiteX8" fmla="*/ 55880 w 594490"/>
              <a:gd name="connsiteY8" fmla="*/ 56413 h 208813"/>
              <a:gd name="connsiteX9" fmla="*/ 25400 w 594490"/>
              <a:gd name="connsiteY9" fmla="*/ 66573 h 208813"/>
              <a:gd name="connsiteX10" fmla="*/ 0 w 594490"/>
              <a:gd name="connsiteY10" fmla="*/ 112293 h 208813"/>
              <a:gd name="connsiteX11" fmla="*/ 10160 w 594490"/>
              <a:gd name="connsiteY11" fmla="*/ 183413 h 208813"/>
              <a:gd name="connsiteX12" fmla="*/ 15240 w 594490"/>
              <a:gd name="connsiteY12" fmla="*/ 198653 h 208813"/>
              <a:gd name="connsiteX13" fmla="*/ 45720 w 594490"/>
              <a:gd name="connsiteY13" fmla="*/ 208813 h 208813"/>
              <a:gd name="connsiteX14" fmla="*/ 177800 w 594490"/>
              <a:gd name="connsiteY14" fmla="*/ 198653 h 208813"/>
              <a:gd name="connsiteX15" fmla="*/ 208280 w 594490"/>
              <a:gd name="connsiteY15" fmla="*/ 188493 h 208813"/>
              <a:gd name="connsiteX16" fmla="*/ 223520 w 594490"/>
              <a:gd name="connsiteY16" fmla="*/ 183413 h 208813"/>
              <a:gd name="connsiteX17" fmla="*/ 238760 w 594490"/>
              <a:gd name="connsiteY17" fmla="*/ 178333 h 208813"/>
              <a:gd name="connsiteX18" fmla="*/ 401320 w 594490"/>
              <a:gd name="connsiteY18" fmla="*/ 173253 h 208813"/>
              <a:gd name="connsiteX19" fmla="*/ 426720 w 594490"/>
              <a:gd name="connsiteY19" fmla="*/ 168173 h 208813"/>
              <a:gd name="connsiteX20" fmla="*/ 548640 w 594490"/>
              <a:gd name="connsiteY20" fmla="*/ 178333 h 208813"/>
              <a:gd name="connsiteX21" fmla="*/ 589280 w 594490"/>
              <a:gd name="connsiteY21" fmla="*/ 173253 h 208813"/>
              <a:gd name="connsiteX22" fmla="*/ 594360 w 594490"/>
              <a:gd name="connsiteY22" fmla="*/ 158013 h 208813"/>
              <a:gd name="connsiteX23" fmla="*/ 579120 w 594490"/>
              <a:gd name="connsiteY23" fmla="*/ 36093 h 208813"/>
              <a:gd name="connsiteX24" fmla="*/ 568960 w 594490"/>
              <a:gd name="connsiteY24" fmla="*/ 20853 h 208813"/>
              <a:gd name="connsiteX25" fmla="*/ 462280 w 594490"/>
              <a:gd name="connsiteY25" fmla="*/ 533 h 20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94490" h="208813">
                <a:moveTo>
                  <a:pt x="462280" y="533"/>
                </a:moveTo>
                <a:lnTo>
                  <a:pt x="462280" y="533"/>
                </a:lnTo>
                <a:cubicBezTo>
                  <a:pt x="416406" y="4703"/>
                  <a:pt x="370664" y="8766"/>
                  <a:pt x="325120" y="15773"/>
                </a:cubicBezTo>
                <a:cubicBezTo>
                  <a:pt x="314940" y="17339"/>
                  <a:pt x="304740" y="18833"/>
                  <a:pt x="294640" y="20853"/>
                </a:cubicBezTo>
                <a:cubicBezTo>
                  <a:pt x="278322" y="24117"/>
                  <a:pt x="265858" y="29400"/>
                  <a:pt x="248920" y="31013"/>
                </a:cubicBezTo>
                <a:cubicBezTo>
                  <a:pt x="221896" y="33587"/>
                  <a:pt x="194733" y="34400"/>
                  <a:pt x="167640" y="36093"/>
                </a:cubicBezTo>
                <a:cubicBezTo>
                  <a:pt x="147320" y="39480"/>
                  <a:pt x="126665" y="41257"/>
                  <a:pt x="106680" y="46253"/>
                </a:cubicBezTo>
                <a:cubicBezTo>
                  <a:pt x="99907" y="47946"/>
                  <a:pt x="93206" y="49964"/>
                  <a:pt x="86360" y="51333"/>
                </a:cubicBezTo>
                <a:cubicBezTo>
                  <a:pt x="76260" y="53353"/>
                  <a:pt x="65873" y="53915"/>
                  <a:pt x="55880" y="56413"/>
                </a:cubicBezTo>
                <a:cubicBezTo>
                  <a:pt x="45490" y="59010"/>
                  <a:pt x="25400" y="66573"/>
                  <a:pt x="25400" y="66573"/>
                </a:cubicBezTo>
                <a:cubicBezTo>
                  <a:pt x="2110" y="101508"/>
                  <a:pt x="8941" y="85469"/>
                  <a:pt x="0" y="112293"/>
                </a:cubicBezTo>
                <a:cubicBezTo>
                  <a:pt x="4048" y="152777"/>
                  <a:pt x="1661" y="153666"/>
                  <a:pt x="10160" y="183413"/>
                </a:cubicBezTo>
                <a:cubicBezTo>
                  <a:pt x="11631" y="188562"/>
                  <a:pt x="10883" y="195541"/>
                  <a:pt x="15240" y="198653"/>
                </a:cubicBezTo>
                <a:cubicBezTo>
                  <a:pt x="23955" y="204878"/>
                  <a:pt x="45720" y="208813"/>
                  <a:pt x="45720" y="208813"/>
                </a:cubicBezTo>
                <a:cubicBezTo>
                  <a:pt x="61575" y="207932"/>
                  <a:pt x="146768" y="205303"/>
                  <a:pt x="177800" y="198653"/>
                </a:cubicBezTo>
                <a:cubicBezTo>
                  <a:pt x="188272" y="196409"/>
                  <a:pt x="198120" y="191880"/>
                  <a:pt x="208280" y="188493"/>
                </a:cubicBezTo>
                <a:lnTo>
                  <a:pt x="223520" y="183413"/>
                </a:lnTo>
                <a:cubicBezTo>
                  <a:pt x="228600" y="181720"/>
                  <a:pt x="233408" y="178500"/>
                  <a:pt x="238760" y="178333"/>
                </a:cubicBezTo>
                <a:lnTo>
                  <a:pt x="401320" y="173253"/>
                </a:lnTo>
                <a:cubicBezTo>
                  <a:pt x="409787" y="171560"/>
                  <a:pt x="418086" y="168173"/>
                  <a:pt x="426720" y="168173"/>
                </a:cubicBezTo>
                <a:cubicBezTo>
                  <a:pt x="504193" y="168173"/>
                  <a:pt x="499063" y="168418"/>
                  <a:pt x="548640" y="178333"/>
                </a:cubicBezTo>
                <a:cubicBezTo>
                  <a:pt x="562187" y="176640"/>
                  <a:pt x="576805" y="178798"/>
                  <a:pt x="589280" y="173253"/>
                </a:cubicBezTo>
                <a:cubicBezTo>
                  <a:pt x="594173" y="171078"/>
                  <a:pt x="594360" y="163368"/>
                  <a:pt x="594360" y="158013"/>
                </a:cubicBezTo>
                <a:cubicBezTo>
                  <a:pt x="594360" y="149107"/>
                  <a:pt x="596943" y="62827"/>
                  <a:pt x="579120" y="36093"/>
                </a:cubicBezTo>
                <a:cubicBezTo>
                  <a:pt x="575733" y="31013"/>
                  <a:pt x="573555" y="24873"/>
                  <a:pt x="568960" y="20853"/>
                </a:cubicBezTo>
                <a:cubicBezTo>
                  <a:pt x="532855" y="-10739"/>
                  <a:pt x="480060" y="3920"/>
                  <a:pt x="462280" y="53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5869482" y="3018169"/>
            <a:ext cx="89535" cy="12001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959017" y="3018169"/>
            <a:ext cx="106680" cy="12001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59017" y="2780975"/>
            <a:ext cx="0" cy="2371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658152" y="4050662"/>
            <a:ext cx="9220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269407" y="4239274"/>
            <a:ext cx="116395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658152" y="5067949"/>
            <a:ext cx="73723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8866047" y="5033659"/>
            <a:ext cx="7620" cy="5448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9559467" y="5551819"/>
            <a:ext cx="51230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68591" y="2413668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Dendrites</a:t>
            </a:r>
            <a:endParaRPr lang="en-US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4118675" y="4039219"/>
            <a:ext cx="1144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Nucleus</a:t>
            </a:r>
            <a:endParaRPr lang="en-US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7616367" y="3825160"/>
            <a:ext cx="1285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Cell body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7387304" y="4842884"/>
            <a:ext cx="788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Axon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8396961" y="4610689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Node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10071776" y="5349150"/>
            <a:ext cx="1189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Axon </a:t>
            </a:r>
          </a:p>
          <a:p>
            <a:r>
              <a:rPr lang="en-US" sz="2000" dirty="0" smtClean="0"/>
              <a:t>terminal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672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Simplified training</a:t>
            </a:r>
            <a:endParaRPr lang="en-US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72" y="688181"/>
            <a:ext cx="6765605" cy="50742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879" y="885720"/>
            <a:ext cx="4183520" cy="313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81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Simplified training</a:t>
            </a:r>
            <a:endParaRPr lang="en-US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71" y="688181"/>
            <a:ext cx="4446904" cy="33351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453" y="688180"/>
            <a:ext cx="6573732" cy="493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15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Simplified training</a:t>
            </a:r>
            <a:endParaRPr lang="en-US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032" y="1196420"/>
            <a:ext cx="4357440" cy="32680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753" y="1261640"/>
            <a:ext cx="4183520" cy="3137640"/>
          </a:xfrm>
          <a:prstGeom prst="rect">
            <a:avLst/>
          </a:prstGeom>
        </p:spPr>
      </p:pic>
      <p:sp>
        <p:nvSpPr>
          <p:cNvPr id="15" name="Content Placeholder 1"/>
          <p:cNvSpPr txBox="1">
            <a:spLocks/>
          </p:cNvSpPr>
          <p:nvPr/>
        </p:nvSpPr>
        <p:spPr>
          <a:xfrm>
            <a:off x="874711" y="4529720"/>
            <a:ext cx="10580688" cy="12995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9" rtl="0" eaLnBrk="1" latinLnBrk="0" hangingPunct="1">
              <a:spcBef>
                <a:spcPts val="600"/>
              </a:spcBef>
              <a:buFont typeface="Open Sans" panose="020B0606030504020204" pitchFamily="34" charset="0"/>
              <a:buNone/>
              <a:defRPr sz="16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52000" indent="-144000" algn="l" defTabSz="914269" rtl="0" eaLnBrk="1" latinLnBrk="0" hangingPunct="1">
              <a:spcBef>
                <a:spcPts val="0"/>
              </a:spcBef>
              <a:buFont typeface="Open Sans" panose="020B0606030504020204" pitchFamily="34" charset="0"/>
              <a:buChar char="–"/>
              <a:defRPr sz="16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69" rtl="0" eaLnBrk="1" latinLnBrk="0" hangingPunct="1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marR="0" indent="0" algn="l" defTabSz="91426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52000" marR="0" indent="-252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52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96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000" b="0" dirty="0" smtClean="0">
              <a:solidFill>
                <a:srgbClr val="00305D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b="0" dirty="0" smtClean="0">
                <a:solidFill>
                  <a:srgbClr val="00305D"/>
                </a:solidFill>
              </a:rPr>
              <a:t>For </a:t>
            </a:r>
            <a:r>
              <a:rPr lang="en-US" sz="2000" b="0" dirty="0">
                <a:solidFill>
                  <a:srgbClr val="00305D"/>
                </a:solidFill>
              </a:rPr>
              <a:t>further analysis, the predicted and target </a:t>
            </a:r>
            <a:r>
              <a:rPr lang="en-US" sz="2000" b="0" dirty="0" smtClean="0">
                <a:solidFill>
                  <a:srgbClr val="00305D"/>
                </a:solidFill>
              </a:rPr>
              <a:t>configurations </a:t>
            </a:r>
            <a:r>
              <a:rPr lang="en-US" sz="2000" b="0" dirty="0">
                <a:solidFill>
                  <a:srgbClr val="00305D"/>
                </a:solidFill>
              </a:rPr>
              <a:t>are plotted against the dimensionless frequency 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305D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557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Simplified training</a:t>
            </a:r>
            <a:endParaRPr lang="en-US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72" y="688181"/>
            <a:ext cx="6765605" cy="507420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879" y="885720"/>
            <a:ext cx="4183520" cy="313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0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Simplified training</a:t>
            </a:r>
            <a:endParaRPr lang="en-US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71" y="688181"/>
            <a:ext cx="4446904" cy="33351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453" y="688180"/>
            <a:ext cx="6573732" cy="49302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4712" y="4633295"/>
            <a:ext cx="52642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As observed, the model is able to produce </a:t>
            </a:r>
            <a:endParaRPr lang="en-US" sz="2000" dirty="0" smtClean="0"/>
          </a:p>
          <a:p>
            <a:r>
              <a:rPr lang="en-US" sz="2000" dirty="0" smtClean="0"/>
              <a:t>a </a:t>
            </a:r>
            <a:r>
              <a:rPr lang="en-US" sz="2000" dirty="0"/>
              <a:t>good approximation of the function.</a:t>
            </a:r>
          </a:p>
        </p:txBody>
      </p:sp>
    </p:spTree>
    <p:extLst>
      <p:ext uri="{BB962C8B-B14F-4D97-AF65-F5344CB8AC3E}">
        <p14:creationId xmlns:p14="http://schemas.microsoft.com/office/powerpoint/2010/main" val="500026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74710" y="1484313"/>
            <a:ext cx="10803483" cy="43449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An already developed 2D-mechanical model which was based on the </a:t>
            </a:r>
            <a:r>
              <a:rPr lang="en-US" sz="2000" dirty="0"/>
              <a:t>inner structure of the multi-filament was studied</a:t>
            </a:r>
            <a:r>
              <a:rPr lang="en-US" sz="2000" b="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To determine the configuration of embedded obstacle from amplitude response spectra, an </a:t>
            </a:r>
            <a:r>
              <a:rPr lang="en-US" sz="2000" dirty="0" err="1"/>
              <a:t>autoencoder</a:t>
            </a:r>
            <a:r>
              <a:rPr lang="en-US" sz="2000" dirty="0"/>
              <a:t>-based approach was carried out </a:t>
            </a:r>
            <a:r>
              <a:rPr lang="en-US" sz="2000" b="0" dirty="0"/>
              <a:t>using convolutional neural networks.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For further improvement of the machine learning model, two novel strategies were developed, </a:t>
            </a:r>
            <a:r>
              <a:rPr lang="en-US" sz="2000" b="0" dirty="0" err="1"/>
              <a:t>patchwise</a:t>
            </a:r>
            <a:r>
              <a:rPr lang="en-US" sz="2000" b="0" dirty="0"/>
              <a:t> training and similarity analysis.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Thus, a numerical method alternative to the analytical solution of the 2D-mechanical model was developed.</a:t>
            </a:r>
          </a:p>
          <a:p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93533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538048" y="2993482"/>
            <a:ext cx="4080465" cy="1064712"/>
          </a:xfrm>
        </p:spPr>
        <p:txBody>
          <a:bodyPr/>
          <a:lstStyle/>
          <a:p>
            <a:r>
              <a:rPr lang="en-US" sz="6000" dirty="0" smtClean="0"/>
              <a:t>Thank you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27956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 smtClean="0"/>
              <a:t>Two-layer </a:t>
            </a:r>
            <a:r>
              <a:rPr lang="en-IN" b="0" dirty="0"/>
              <a:t>multilayer perceptron</a:t>
            </a:r>
            <a:endParaRPr lang="en-US" b="0" dirty="0"/>
          </a:p>
        </p:txBody>
      </p:sp>
      <p:sp>
        <p:nvSpPr>
          <p:cNvPr id="73" name="Oval 72"/>
          <p:cNvSpPr/>
          <p:nvPr/>
        </p:nvSpPr>
        <p:spPr>
          <a:xfrm>
            <a:off x="1838960" y="1144841"/>
            <a:ext cx="711200" cy="711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2089563" y="1346552"/>
                <a:ext cx="1987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563" y="1346552"/>
                <a:ext cx="198772" cy="307777"/>
              </a:xfrm>
              <a:prstGeom prst="rect">
                <a:avLst/>
              </a:prstGeom>
              <a:blipFill>
                <a:blip r:embed="rId2"/>
                <a:stretch>
                  <a:fillRect l="-31250" r="-3125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/>
          <p:cNvSpPr/>
          <p:nvPr/>
        </p:nvSpPr>
        <p:spPr>
          <a:xfrm>
            <a:off x="1838960" y="2999916"/>
            <a:ext cx="711200" cy="711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2089563" y="3201627"/>
                <a:ext cx="1835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563" y="3201627"/>
                <a:ext cx="183575" cy="307777"/>
              </a:xfrm>
              <a:prstGeom prst="rect">
                <a:avLst/>
              </a:prstGeom>
              <a:blipFill>
                <a:blip r:embed="rId3"/>
                <a:stretch>
                  <a:fillRect l="-20000" r="-16667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/>
          <p:cNvSpPr/>
          <p:nvPr/>
        </p:nvSpPr>
        <p:spPr>
          <a:xfrm>
            <a:off x="1838960" y="4854991"/>
            <a:ext cx="711200" cy="711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089563" y="5056702"/>
                <a:ext cx="30514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563" y="5056702"/>
                <a:ext cx="305148" cy="307777"/>
              </a:xfrm>
              <a:prstGeom prst="rect">
                <a:avLst/>
              </a:prstGeom>
              <a:blipFill>
                <a:blip r:embed="rId4"/>
                <a:stretch>
                  <a:fillRect l="-10000" r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942945" y="1345863"/>
                <a:ext cx="3147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45" y="1345863"/>
                <a:ext cx="314765" cy="307777"/>
              </a:xfrm>
              <a:prstGeom prst="rect">
                <a:avLst/>
              </a:prstGeom>
              <a:blipFill>
                <a:blip r:embed="rId5"/>
                <a:stretch>
                  <a:fillRect l="-9804" r="-784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/>
              <p:cNvSpPr/>
              <p:nvPr/>
            </p:nvSpPr>
            <p:spPr>
              <a:xfrm>
                <a:off x="866738" y="3147422"/>
                <a:ext cx="5017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4" name="Rectangle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38" y="3147422"/>
                <a:ext cx="50174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/>
              <p:cNvSpPr/>
              <p:nvPr/>
            </p:nvSpPr>
            <p:spPr>
              <a:xfrm>
                <a:off x="868214" y="5041314"/>
                <a:ext cx="593304" cy="4265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5" name="Rectangle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14" y="5041314"/>
                <a:ext cx="593304" cy="426527"/>
              </a:xfrm>
              <a:prstGeom prst="rect">
                <a:avLst/>
              </a:prstGeom>
              <a:blipFill>
                <a:blip r:embed="rId7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/>
          <p:cNvCxnSpPr>
            <a:stCxn id="123" idx="3"/>
            <a:endCxn id="73" idx="2"/>
          </p:cNvCxnSpPr>
          <p:nvPr/>
        </p:nvCxnSpPr>
        <p:spPr>
          <a:xfrm>
            <a:off x="1257710" y="1499752"/>
            <a:ext cx="581250" cy="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257710" y="3355516"/>
            <a:ext cx="581250" cy="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1257710" y="5254577"/>
            <a:ext cx="581250" cy="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1659027" y="5763115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Input layer</a:t>
            </a:r>
            <a:endParaRPr lang="en-US" sz="2000" dirty="0"/>
          </a:p>
        </p:txBody>
      </p:sp>
      <p:sp>
        <p:nvSpPr>
          <p:cNvPr id="33" name="Oval 32"/>
          <p:cNvSpPr/>
          <p:nvPr/>
        </p:nvSpPr>
        <p:spPr>
          <a:xfrm>
            <a:off x="2163266" y="2183708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163266" y="2384455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163266" y="2581379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163266" y="4050782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163266" y="4251529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163266" y="4448453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08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 smtClean="0"/>
              <a:t>Two-layer </a:t>
            </a:r>
            <a:r>
              <a:rPr lang="en-IN" b="0" dirty="0"/>
              <a:t>multilayer perceptron</a:t>
            </a:r>
            <a:endParaRPr lang="en-US" b="0" dirty="0"/>
          </a:p>
        </p:txBody>
      </p:sp>
      <p:sp>
        <p:nvSpPr>
          <p:cNvPr id="16" name="Oval 15"/>
          <p:cNvSpPr/>
          <p:nvPr/>
        </p:nvSpPr>
        <p:spPr>
          <a:xfrm>
            <a:off x="5394960" y="883920"/>
            <a:ext cx="711200" cy="711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645563" y="1085631"/>
                <a:ext cx="1987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63" y="1085631"/>
                <a:ext cx="198772" cy="307777"/>
              </a:xfrm>
              <a:prstGeom prst="rect">
                <a:avLst/>
              </a:prstGeom>
              <a:blipFill>
                <a:blip r:embed="rId2"/>
                <a:stretch>
                  <a:fillRect l="-27273" r="-3030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Oval 56"/>
          <p:cNvSpPr/>
          <p:nvPr/>
        </p:nvSpPr>
        <p:spPr>
          <a:xfrm>
            <a:off x="5394960" y="2999916"/>
            <a:ext cx="711200" cy="711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5645563" y="3201627"/>
                <a:ext cx="1799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63" y="3201627"/>
                <a:ext cx="179986" cy="307777"/>
              </a:xfrm>
              <a:prstGeom prst="rect">
                <a:avLst/>
              </a:prstGeom>
              <a:blipFill>
                <a:blip r:embed="rId3"/>
                <a:stretch>
                  <a:fillRect l="-16667" r="-16667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/>
          <p:cNvSpPr/>
          <p:nvPr/>
        </p:nvSpPr>
        <p:spPr>
          <a:xfrm>
            <a:off x="5394960" y="5115912"/>
            <a:ext cx="711200" cy="711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645563" y="5317623"/>
                <a:ext cx="3715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563" y="5317623"/>
                <a:ext cx="371512" cy="307777"/>
              </a:xfrm>
              <a:prstGeom prst="rect">
                <a:avLst/>
              </a:prstGeom>
              <a:blipFill>
                <a:blip r:embed="rId4"/>
                <a:stretch>
                  <a:fillRect l="-6557" r="-4918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/>
          <p:cNvSpPr/>
          <p:nvPr/>
        </p:nvSpPr>
        <p:spPr>
          <a:xfrm>
            <a:off x="1838960" y="1144841"/>
            <a:ext cx="711200" cy="711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2089563" y="1346552"/>
                <a:ext cx="1987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563" y="1346552"/>
                <a:ext cx="198772" cy="307777"/>
              </a:xfrm>
              <a:prstGeom prst="rect">
                <a:avLst/>
              </a:prstGeom>
              <a:blipFill>
                <a:blip r:embed="rId5"/>
                <a:stretch>
                  <a:fillRect l="-31250" r="-3125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/>
          <p:cNvSpPr/>
          <p:nvPr/>
        </p:nvSpPr>
        <p:spPr>
          <a:xfrm>
            <a:off x="1838960" y="2999916"/>
            <a:ext cx="711200" cy="711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2089563" y="3201627"/>
                <a:ext cx="1835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563" y="3201627"/>
                <a:ext cx="183575" cy="307777"/>
              </a:xfrm>
              <a:prstGeom prst="rect">
                <a:avLst/>
              </a:prstGeom>
              <a:blipFill>
                <a:blip r:embed="rId6"/>
                <a:stretch>
                  <a:fillRect l="-20000" r="-16667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/>
          <p:cNvSpPr/>
          <p:nvPr/>
        </p:nvSpPr>
        <p:spPr>
          <a:xfrm>
            <a:off x="1838960" y="4854991"/>
            <a:ext cx="711200" cy="711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089563" y="5056702"/>
                <a:ext cx="30514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563" y="5056702"/>
                <a:ext cx="305148" cy="307777"/>
              </a:xfrm>
              <a:prstGeom prst="rect">
                <a:avLst/>
              </a:prstGeom>
              <a:blipFill>
                <a:blip r:embed="rId7"/>
                <a:stretch>
                  <a:fillRect l="-10000" r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/>
          <p:cNvCxnSpPr>
            <a:stCxn id="75" idx="6"/>
            <a:endCxn id="57" idx="2"/>
          </p:cNvCxnSpPr>
          <p:nvPr/>
        </p:nvCxnSpPr>
        <p:spPr>
          <a:xfrm>
            <a:off x="2550160" y="3355516"/>
            <a:ext cx="284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73" idx="6"/>
            <a:endCxn id="16" idx="2"/>
          </p:cNvCxnSpPr>
          <p:nvPr/>
        </p:nvCxnSpPr>
        <p:spPr>
          <a:xfrm flipV="1">
            <a:off x="2550160" y="1239520"/>
            <a:ext cx="2844800" cy="260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73" idx="6"/>
            <a:endCxn id="57" idx="2"/>
          </p:cNvCxnSpPr>
          <p:nvPr/>
        </p:nvCxnSpPr>
        <p:spPr>
          <a:xfrm>
            <a:off x="2550160" y="1500441"/>
            <a:ext cx="2844800" cy="1855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73" idx="6"/>
            <a:endCxn id="59" idx="2"/>
          </p:cNvCxnSpPr>
          <p:nvPr/>
        </p:nvCxnSpPr>
        <p:spPr>
          <a:xfrm>
            <a:off x="2550160" y="1500441"/>
            <a:ext cx="2844800" cy="3971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75" idx="6"/>
            <a:endCxn id="16" idx="2"/>
          </p:cNvCxnSpPr>
          <p:nvPr/>
        </p:nvCxnSpPr>
        <p:spPr>
          <a:xfrm flipV="1">
            <a:off x="2550160" y="1239520"/>
            <a:ext cx="2844800" cy="2115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5" idx="6"/>
            <a:endCxn id="59" idx="2"/>
          </p:cNvCxnSpPr>
          <p:nvPr/>
        </p:nvCxnSpPr>
        <p:spPr>
          <a:xfrm>
            <a:off x="2550160" y="3355516"/>
            <a:ext cx="2844800" cy="2115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7" idx="6"/>
            <a:endCxn id="16" idx="2"/>
          </p:cNvCxnSpPr>
          <p:nvPr/>
        </p:nvCxnSpPr>
        <p:spPr>
          <a:xfrm flipV="1">
            <a:off x="2550160" y="1239520"/>
            <a:ext cx="2844800" cy="3971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77" idx="6"/>
            <a:endCxn id="57" idx="2"/>
          </p:cNvCxnSpPr>
          <p:nvPr/>
        </p:nvCxnSpPr>
        <p:spPr>
          <a:xfrm flipV="1">
            <a:off x="2550160" y="3355516"/>
            <a:ext cx="2844800" cy="1855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77" idx="6"/>
            <a:endCxn id="59" idx="2"/>
          </p:cNvCxnSpPr>
          <p:nvPr/>
        </p:nvCxnSpPr>
        <p:spPr>
          <a:xfrm>
            <a:off x="2550160" y="5210591"/>
            <a:ext cx="2844800" cy="260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942945" y="1345863"/>
                <a:ext cx="31476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45" y="1345863"/>
                <a:ext cx="314765" cy="307777"/>
              </a:xfrm>
              <a:prstGeom prst="rect">
                <a:avLst/>
              </a:prstGeom>
              <a:blipFill>
                <a:blip r:embed="rId8"/>
                <a:stretch>
                  <a:fillRect l="-9804" r="-784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/>
              <p:cNvSpPr/>
              <p:nvPr/>
            </p:nvSpPr>
            <p:spPr>
              <a:xfrm>
                <a:off x="866738" y="3147422"/>
                <a:ext cx="5017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4" name="Rectangle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38" y="3147422"/>
                <a:ext cx="501740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/>
              <p:cNvSpPr/>
              <p:nvPr/>
            </p:nvSpPr>
            <p:spPr>
              <a:xfrm>
                <a:off x="868214" y="5041314"/>
                <a:ext cx="593304" cy="4265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5" name="Rectangle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14" y="5041314"/>
                <a:ext cx="593304" cy="426527"/>
              </a:xfrm>
              <a:prstGeom prst="rect">
                <a:avLst/>
              </a:prstGeom>
              <a:blipFill>
                <a:blip r:embed="rId10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/>
          <p:cNvCxnSpPr>
            <a:stCxn id="123" idx="3"/>
            <a:endCxn id="73" idx="2"/>
          </p:cNvCxnSpPr>
          <p:nvPr/>
        </p:nvCxnSpPr>
        <p:spPr>
          <a:xfrm>
            <a:off x="1257710" y="1499752"/>
            <a:ext cx="581250" cy="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1257710" y="3355516"/>
            <a:ext cx="581250" cy="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1257710" y="5254577"/>
            <a:ext cx="581250" cy="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1659027" y="5763115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Input layer</a:t>
            </a:r>
            <a:endParaRPr lang="en-US" sz="2000" dirty="0"/>
          </a:p>
        </p:txBody>
      </p:sp>
      <p:sp>
        <p:nvSpPr>
          <p:cNvPr id="140" name="TextBox 139"/>
          <p:cNvSpPr txBox="1"/>
          <p:nvPr/>
        </p:nvSpPr>
        <p:spPr>
          <a:xfrm>
            <a:off x="5163225" y="5813202"/>
            <a:ext cx="1705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/>
              <a:t>Hidden layer</a:t>
            </a:r>
            <a:endParaRPr lang="en-US" sz="2000" dirty="0"/>
          </a:p>
        </p:txBody>
      </p:sp>
      <p:sp>
        <p:nvSpPr>
          <p:cNvPr id="56" name="Oval 55"/>
          <p:cNvSpPr/>
          <p:nvPr/>
        </p:nvSpPr>
        <p:spPr>
          <a:xfrm>
            <a:off x="2163266" y="2183708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163266" y="2384455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163266" y="2581379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163266" y="4050782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163266" y="4251529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163266" y="4448453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714781" y="2056490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714781" y="2257237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5714781" y="2454161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744436" y="4178000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5744436" y="4378747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744436" y="4575671"/>
            <a:ext cx="78871" cy="7887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4518972" y="3013826"/>
                <a:ext cx="8075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e>
                        <m:sub>
                          <m: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972" y="3013826"/>
                <a:ext cx="807529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9839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_16zu9">
  <a:themeElements>
    <a:clrScheme name="TUD_2021-08_grün">
      <a:dk1>
        <a:srgbClr val="000000"/>
      </a:dk1>
      <a:lt1>
        <a:sysClr val="window" lastClr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.04_TUD_PPT_16zu9_Vorlage_ENG.potx" id="{4A8999F3-52A7-4DD7-B42B-A2AC677FDF0C}" vid="{69B7EF8F-342A-47BA-91BB-6D6B0D94D854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1997</TotalTime>
  <Words>2116</Words>
  <Application>Microsoft Office PowerPoint</Application>
  <PresentationFormat>Widescreen</PresentationFormat>
  <Paragraphs>821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Open Sans</vt:lpstr>
      <vt:lpstr>Calibri</vt:lpstr>
      <vt:lpstr>Arial</vt:lpstr>
      <vt:lpstr>Wingdings</vt:lpstr>
      <vt:lpstr>Arial Black</vt:lpstr>
      <vt:lpstr>Symbol</vt:lpstr>
      <vt:lpstr>Times New Roman</vt:lpstr>
      <vt:lpstr>Cambria Math</vt:lpstr>
      <vt:lpstr>TUD_2018_16zu9</vt:lpstr>
      <vt:lpstr>Analysis of an autoencoder-based approach</vt:lpstr>
      <vt:lpstr>Motivation and goal</vt:lpstr>
      <vt:lpstr>Problem configuration</vt:lpstr>
      <vt:lpstr>Problem configuration</vt:lpstr>
      <vt:lpstr>2D mechanical model</vt:lpstr>
      <vt:lpstr>Artificial neural networks</vt:lpstr>
      <vt:lpstr>Artificial neural networks</vt:lpstr>
      <vt:lpstr>Two-layer multilayer perceptron</vt:lpstr>
      <vt:lpstr>Two-layer multilayer perceptron</vt:lpstr>
      <vt:lpstr>Two-layer multilayer perceptron</vt:lpstr>
      <vt:lpstr>Neuron processing</vt:lpstr>
      <vt:lpstr>Computation graphs</vt:lpstr>
      <vt:lpstr>Computation graph</vt:lpstr>
      <vt:lpstr>Computation graph</vt:lpstr>
      <vt:lpstr>Computation graph</vt:lpstr>
      <vt:lpstr>Computation graph</vt:lpstr>
      <vt:lpstr>Forwardpass</vt:lpstr>
      <vt:lpstr>Backwardpass</vt:lpstr>
      <vt:lpstr>Backwardpass</vt:lpstr>
      <vt:lpstr>Gradient descent algorithm</vt:lpstr>
      <vt:lpstr>Normalization</vt:lpstr>
      <vt:lpstr>Convolutional neural networks</vt:lpstr>
      <vt:lpstr>1D Convolution neural networks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Max pooling</vt:lpstr>
      <vt:lpstr>Max pooling</vt:lpstr>
      <vt:lpstr>Max pooling</vt:lpstr>
      <vt:lpstr>Fully connected layer</vt:lpstr>
      <vt:lpstr>Fully connected layer</vt:lpstr>
      <vt:lpstr>Fully connected layer</vt:lpstr>
      <vt:lpstr>Machine learning model</vt:lpstr>
      <vt:lpstr>Estimation of normalized amplitudes</vt:lpstr>
      <vt:lpstr>Simplified training</vt:lpstr>
      <vt:lpstr>Simplified training</vt:lpstr>
      <vt:lpstr>Simplified training</vt:lpstr>
      <vt:lpstr>Simplified training</vt:lpstr>
      <vt:lpstr>Simplified training</vt:lpstr>
      <vt:lpstr>Simplified training</vt:lpstr>
      <vt:lpstr>Simplified training</vt:lpstr>
      <vt:lpstr>Simplified training</vt:lpstr>
      <vt:lpstr>Simplified training</vt:lpstr>
      <vt:lpstr>Patchwise training</vt:lpstr>
      <vt:lpstr>Patchwise training</vt:lpstr>
      <vt:lpstr>Similarity analysis</vt:lpstr>
      <vt:lpstr>Similarity analysis</vt:lpstr>
      <vt:lpstr>Similarity analysis</vt:lpstr>
      <vt:lpstr>Similarity analysis</vt:lpstr>
      <vt:lpstr>Similarity analysis</vt:lpstr>
      <vt:lpstr>Similarity analysis</vt:lpstr>
      <vt:lpstr>Similarity analysis</vt:lpstr>
      <vt:lpstr>Patchwise training</vt:lpstr>
      <vt:lpstr>Simplified training</vt:lpstr>
      <vt:lpstr>Simplified training</vt:lpstr>
      <vt:lpstr>Simplified training</vt:lpstr>
      <vt:lpstr>Simplified training</vt:lpstr>
      <vt:lpstr>Simplified training</vt:lpstr>
      <vt:lpstr>Simplified training</vt:lpstr>
      <vt:lpstr>Estimation of obstacle configuration</vt:lpstr>
      <vt:lpstr>Patchwise training</vt:lpstr>
      <vt:lpstr>Simplified training</vt:lpstr>
      <vt:lpstr>Simplified training</vt:lpstr>
      <vt:lpstr>Simplified training</vt:lpstr>
      <vt:lpstr>Simplified training</vt:lpstr>
      <vt:lpstr>Simplified training</vt:lpstr>
      <vt:lpstr>Simplified training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templates</dc:title>
  <dc:subject>Präsentationsvorlage</dc:subject>
  <dc:creator>Flämig,Anne</dc:creator>
  <cp:lastModifiedBy>Aslam Shaw</cp:lastModifiedBy>
  <cp:revision>222</cp:revision>
  <dcterms:created xsi:type="dcterms:W3CDTF">2022-05-04T09:57:14Z</dcterms:created>
  <dcterms:modified xsi:type="dcterms:W3CDTF">2022-08-11T08:05:11Z</dcterms:modified>
</cp:coreProperties>
</file>